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78" r:id="rId5"/>
    <p:sldId id="275" r:id="rId6"/>
    <p:sldId id="279" r:id="rId7"/>
    <p:sldId id="272" r:id="rId8"/>
    <p:sldId id="273" r:id="rId9"/>
    <p:sldId id="294" r:id="rId10"/>
    <p:sldId id="281" r:id="rId11"/>
    <p:sldId id="265" r:id="rId12"/>
    <p:sldId id="289" r:id="rId13"/>
    <p:sldId id="304" r:id="rId14"/>
    <p:sldId id="316" r:id="rId15"/>
    <p:sldId id="305" r:id="rId16"/>
    <p:sldId id="297" r:id="rId17"/>
    <p:sldId id="319" r:id="rId18"/>
    <p:sldId id="282" r:id="rId19"/>
    <p:sldId id="303" r:id="rId20"/>
    <p:sldId id="314" r:id="rId21"/>
    <p:sldId id="326" r:id="rId22"/>
    <p:sldId id="315" r:id="rId23"/>
    <p:sldId id="317" r:id="rId24"/>
    <p:sldId id="290" r:id="rId25"/>
    <p:sldId id="324" r:id="rId26"/>
    <p:sldId id="312" r:id="rId27"/>
    <p:sldId id="318" r:id="rId28"/>
    <p:sldId id="327" r:id="rId29"/>
    <p:sldId id="306" r:id="rId30"/>
    <p:sldId id="313" r:id="rId31"/>
    <p:sldId id="323" r:id="rId32"/>
    <p:sldId id="301" r:id="rId33"/>
    <p:sldId id="284" r:id="rId34"/>
    <p:sldId id="300" r:id="rId35"/>
    <p:sldId id="307" r:id="rId36"/>
    <p:sldId id="322" r:id="rId37"/>
    <p:sldId id="285" r:id="rId38"/>
    <p:sldId id="286" r:id="rId39"/>
    <p:sldId id="287" r:id="rId40"/>
    <p:sldId id="309" r:id="rId41"/>
    <p:sldId id="302" r:id="rId42"/>
    <p:sldId id="320" r:id="rId43"/>
    <p:sldId id="321" r:id="rId44"/>
    <p:sldId id="295" r:id="rId45"/>
    <p:sldId id="256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8696C63-CB81-4DFA-ABE9-69587E075AE9}">
          <p14:sldIdLst>
            <p14:sldId id="278"/>
            <p14:sldId id="275"/>
            <p14:sldId id="279"/>
            <p14:sldId id="272"/>
            <p14:sldId id="273"/>
            <p14:sldId id="294"/>
            <p14:sldId id="281"/>
            <p14:sldId id="265"/>
            <p14:sldId id="289"/>
            <p14:sldId id="304"/>
            <p14:sldId id="316"/>
            <p14:sldId id="305"/>
            <p14:sldId id="297"/>
            <p14:sldId id="319"/>
            <p14:sldId id="282"/>
            <p14:sldId id="303"/>
            <p14:sldId id="314"/>
            <p14:sldId id="326"/>
            <p14:sldId id="315"/>
            <p14:sldId id="317"/>
            <p14:sldId id="290"/>
            <p14:sldId id="324"/>
            <p14:sldId id="312"/>
            <p14:sldId id="318"/>
            <p14:sldId id="327"/>
            <p14:sldId id="306"/>
            <p14:sldId id="313"/>
            <p14:sldId id="323"/>
            <p14:sldId id="301"/>
            <p14:sldId id="284"/>
            <p14:sldId id="300"/>
            <p14:sldId id="307"/>
            <p14:sldId id="322"/>
            <p14:sldId id="285"/>
            <p14:sldId id="286"/>
            <p14:sldId id="287"/>
            <p14:sldId id="309"/>
            <p14:sldId id="302"/>
            <p14:sldId id="320"/>
            <p14:sldId id="321"/>
            <p14:sldId id="295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진하" initials="김" lastIdx="1" clrIdx="0">
    <p:extLst>
      <p:ext uri="{19B8F6BF-5375-455C-9EA6-DF929625EA0E}">
        <p15:presenceInfo xmlns:p15="http://schemas.microsoft.com/office/powerpoint/2012/main" userId="김진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B80"/>
    <a:srgbClr val="14377B"/>
    <a:srgbClr val="25517D"/>
    <a:srgbClr val="034A3E"/>
    <a:srgbClr val="04262F"/>
    <a:srgbClr val="0CFB70"/>
    <a:srgbClr val="16F3C3"/>
    <a:srgbClr val="02E855"/>
    <a:srgbClr val="01264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E23719-C321-4A86-95FE-FC1A912323CC}" v="5852" dt="2021-08-26T20:21:57.467"/>
    <p1510:client id="{672F42F1-34AC-4A56-AA78-46C5D76CC817}" v="21177" dt="2021-08-26T20:23:39.681"/>
    <p1510:client id="{A95C0B18-F55A-6D0E-F779-49C849E553FA}" v="12" dt="2021-08-26T17:34:37.53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647" autoAdjust="0"/>
  </p:normalViewPr>
  <p:slideViewPr>
    <p:cSldViewPr snapToGrid="0">
      <p:cViewPr>
        <p:scale>
          <a:sx n="100" d="100"/>
          <a:sy n="100" d="100"/>
        </p:scale>
        <p:origin x="954" y="-468"/>
      </p:cViewPr>
      <p:guideLst>
        <p:guide orient="horz" pos="2183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9CC1D-00A7-422D-A14C-C4EE38B1B447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31311ACC-BD93-44A0-A78B-625B7E90CB05}">
      <dgm:prSet phldrT="[텍스트]"/>
      <dgm:spPr>
        <a:ln>
          <a:noFill/>
        </a:ln>
      </dgm:spPr>
      <dgm:t>
        <a:bodyPr/>
        <a:lstStyle/>
        <a:p>
          <a:pPr latinLnBrk="1"/>
          <a:r>
            <a:rPr lang="en-US" altLang="ko-KR"/>
            <a:t>Malware response</a:t>
          </a:r>
          <a:endParaRPr lang="ko-KR" altLang="en-US"/>
        </a:p>
      </dgm:t>
    </dgm:pt>
    <dgm:pt modelId="{B16D393D-31B7-4905-A0AC-358CE2920EB9}" type="par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72FD59DB-366D-49DE-A90A-A4C1D1210037}" type="sibTrans" cxnId="{4770D535-383F-4454-9FC7-3684D0BAF345}">
      <dgm:prSet/>
      <dgm:spPr/>
      <dgm:t>
        <a:bodyPr/>
        <a:lstStyle/>
        <a:p>
          <a:pPr latinLnBrk="1"/>
          <a:endParaRPr lang="ko-KR" altLang="en-US"/>
        </a:p>
      </dgm:t>
    </dgm:pt>
    <dgm:pt modelId="{112C3FF8-1768-4268-BF75-B4EE03BEB55D}">
      <dgm:prSet phldrT="[텍스트]"/>
      <dgm:spPr>
        <a:ln>
          <a:noFill/>
        </a:ln>
      </dgm:spPr>
      <dgm:t>
        <a:bodyPr/>
        <a:lstStyle/>
        <a:p>
          <a:pPr latinLnBrk="1"/>
          <a:r>
            <a:rPr lang="en-US" altLang="ko-KR"/>
            <a:t>.zip</a:t>
          </a:r>
          <a:br>
            <a:rPr lang="en-US" altLang="ko-KR"/>
          </a:br>
          <a:r>
            <a:rPr lang="en-US" altLang="ko-KR"/>
            <a:t>Download</a:t>
          </a:r>
          <a:endParaRPr lang="ko-KR" altLang="en-US"/>
        </a:p>
      </dgm:t>
    </dgm:pt>
    <dgm:pt modelId="{F80543CE-6ABA-4E47-925D-B20A5BE4DBDD}" type="par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1A415F77-C823-4FC4-BCCC-FA2A5B13C4A2}" type="sibTrans" cxnId="{7FBC7D6F-E65F-474F-B091-D273333C0F83}">
      <dgm:prSet/>
      <dgm:spPr/>
      <dgm:t>
        <a:bodyPr/>
        <a:lstStyle/>
        <a:p>
          <a:pPr latinLnBrk="1"/>
          <a:endParaRPr lang="ko-KR" altLang="en-US"/>
        </a:p>
      </dgm:t>
    </dgm:pt>
    <dgm:pt modelId="{D578EAF8-38ED-4B3B-B355-2F1EBFDA0186}">
      <dgm:prSet phldrT="[텍스트]"/>
      <dgm:spPr>
        <a:ln>
          <a:noFill/>
        </a:ln>
      </dgm:spPr>
      <dgm:t>
        <a:bodyPr/>
        <a:lstStyle/>
        <a:p>
          <a:pPr latinLnBrk="1"/>
          <a:r>
            <a:rPr lang="en-US" altLang="ko-KR"/>
            <a:t>PW Auth,</a:t>
          </a:r>
          <a:br>
            <a:rPr lang="en-US" altLang="ko-KR"/>
          </a:br>
          <a:r>
            <a:rPr lang="en-US" altLang="ko-KR"/>
            <a:t>Extract</a:t>
          </a:r>
          <a:endParaRPr lang="ko-KR" altLang="en-US"/>
        </a:p>
      </dgm:t>
    </dgm:pt>
    <dgm:pt modelId="{D3296416-6459-4541-8CF2-8B69952A0DF9}" type="par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62259272-2BD4-485A-BEB8-E48D6B8C0557}" type="sibTrans" cxnId="{A311A53B-3C94-445D-932D-CFE13B9502AE}">
      <dgm:prSet/>
      <dgm:spPr/>
      <dgm:t>
        <a:bodyPr/>
        <a:lstStyle/>
        <a:p>
          <a:pPr latinLnBrk="1"/>
          <a:endParaRPr lang="ko-KR" altLang="en-US"/>
        </a:p>
      </dgm:t>
    </dgm:pt>
    <dgm:pt modelId="{B63F0890-046A-45A7-ADC5-95A139715487}" type="pres">
      <dgm:prSet presAssocID="{A739CC1D-00A7-422D-A14C-C4EE38B1B447}" presName="Name0" presStyleCnt="0">
        <dgm:presLayoutVars>
          <dgm:dir/>
          <dgm:resizeHandles val="exact"/>
        </dgm:presLayoutVars>
      </dgm:prSet>
      <dgm:spPr/>
    </dgm:pt>
    <dgm:pt modelId="{9C3F79D5-AA71-403B-B940-FE61A0CEDB41}" type="pres">
      <dgm:prSet presAssocID="{31311ACC-BD93-44A0-A78B-625B7E90CB05}" presName="node" presStyleLbl="node1" presStyleIdx="0" presStyleCnt="3">
        <dgm:presLayoutVars>
          <dgm:bulletEnabled val="1"/>
        </dgm:presLayoutVars>
      </dgm:prSet>
      <dgm:spPr/>
    </dgm:pt>
    <dgm:pt modelId="{7BDDD111-C195-4748-9311-B0B750F50072}" type="pres">
      <dgm:prSet presAssocID="{72FD59DB-366D-49DE-A90A-A4C1D1210037}" presName="sibTrans" presStyleLbl="sibTrans2D1" presStyleIdx="0" presStyleCnt="3"/>
      <dgm:spPr/>
    </dgm:pt>
    <dgm:pt modelId="{A4AD64C6-EC15-4978-B596-E5FD689EE92D}" type="pres">
      <dgm:prSet presAssocID="{72FD59DB-366D-49DE-A90A-A4C1D1210037}" presName="connectorText" presStyleLbl="sibTrans2D1" presStyleIdx="0" presStyleCnt="3"/>
      <dgm:spPr/>
    </dgm:pt>
    <dgm:pt modelId="{7980AC61-61B0-470A-B5D3-BD2F35636BBC}" type="pres">
      <dgm:prSet presAssocID="{112C3FF8-1768-4268-BF75-B4EE03BEB55D}" presName="node" presStyleLbl="node1" presStyleIdx="1" presStyleCnt="3">
        <dgm:presLayoutVars>
          <dgm:bulletEnabled val="1"/>
        </dgm:presLayoutVars>
      </dgm:prSet>
      <dgm:spPr/>
    </dgm:pt>
    <dgm:pt modelId="{EA617EBF-6130-439C-A4B1-9807F963CA6D}" type="pres">
      <dgm:prSet presAssocID="{1A415F77-C823-4FC4-BCCC-FA2A5B13C4A2}" presName="sibTrans" presStyleLbl="sibTrans2D1" presStyleIdx="1" presStyleCnt="3"/>
      <dgm:spPr/>
    </dgm:pt>
    <dgm:pt modelId="{F3B73E53-535C-4069-9A95-089BA0D80570}" type="pres">
      <dgm:prSet presAssocID="{1A415F77-C823-4FC4-BCCC-FA2A5B13C4A2}" presName="connectorText" presStyleLbl="sibTrans2D1" presStyleIdx="1" presStyleCnt="3"/>
      <dgm:spPr/>
    </dgm:pt>
    <dgm:pt modelId="{DA52385E-6C38-436D-8E89-F8D64B77D97F}" type="pres">
      <dgm:prSet presAssocID="{D578EAF8-38ED-4B3B-B355-2F1EBFDA0186}" presName="node" presStyleLbl="node1" presStyleIdx="2" presStyleCnt="3">
        <dgm:presLayoutVars>
          <dgm:bulletEnabled val="1"/>
        </dgm:presLayoutVars>
      </dgm:prSet>
      <dgm:spPr/>
    </dgm:pt>
    <dgm:pt modelId="{4252A4D7-DD5F-42F7-BEE0-FC9CF5B8BB06}" type="pres">
      <dgm:prSet presAssocID="{62259272-2BD4-485A-BEB8-E48D6B8C0557}" presName="sibTrans" presStyleLbl="sibTrans2D1" presStyleIdx="2" presStyleCnt="3"/>
      <dgm:spPr/>
    </dgm:pt>
    <dgm:pt modelId="{A7B1697D-45A1-4DD7-A781-DA501C9546C6}" type="pres">
      <dgm:prSet presAssocID="{62259272-2BD4-485A-BEB8-E48D6B8C0557}" presName="connectorText" presStyleLbl="sibTrans2D1" presStyleIdx="2" presStyleCnt="3"/>
      <dgm:spPr/>
    </dgm:pt>
  </dgm:ptLst>
  <dgm:cxnLst>
    <dgm:cxn modelId="{4EDD8F11-49C6-4D53-8C03-BB3022A1F2F0}" type="presOf" srcId="{72FD59DB-366D-49DE-A90A-A4C1D1210037}" destId="{7BDDD111-C195-4748-9311-B0B750F50072}" srcOrd="0" destOrd="0" presId="urn:microsoft.com/office/officeart/2005/8/layout/cycle7"/>
    <dgm:cxn modelId="{8FE44713-9B77-4DE8-9E2D-E63F7E87624C}" type="presOf" srcId="{72FD59DB-366D-49DE-A90A-A4C1D1210037}" destId="{A4AD64C6-EC15-4978-B596-E5FD689EE92D}" srcOrd="1" destOrd="0" presId="urn:microsoft.com/office/officeart/2005/8/layout/cycle7"/>
    <dgm:cxn modelId="{4770D535-383F-4454-9FC7-3684D0BAF345}" srcId="{A739CC1D-00A7-422D-A14C-C4EE38B1B447}" destId="{31311ACC-BD93-44A0-A78B-625B7E90CB05}" srcOrd="0" destOrd="0" parTransId="{B16D393D-31B7-4905-A0AC-358CE2920EB9}" sibTransId="{72FD59DB-366D-49DE-A90A-A4C1D1210037}"/>
    <dgm:cxn modelId="{A311A53B-3C94-445D-932D-CFE13B9502AE}" srcId="{A739CC1D-00A7-422D-A14C-C4EE38B1B447}" destId="{D578EAF8-38ED-4B3B-B355-2F1EBFDA0186}" srcOrd="2" destOrd="0" parTransId="{D3296416-6459-4541-8CF2-8B69952A0DF9}" sibTransId="{62259272-2BD4-485A-BEB8-E48D6B8C0557}"/>
    <dgm:cxn modelId="{93ACFC5E-2158-4362-87A5-0D6C3F576F3A}" type="presOf" srcId="{112C3FF8-1768-4268-BF75-B4EE03BEB55D}" destId="{7980AC61-61B0-470A-B5D3-BD2F35636BBC}" srcOrd="0" destOrd="0" presId="urn:microsoft.com/office/officeart/2005/8/layout/cycle7"/>
    <dgm:cxn modelId="{6B9A5C64-5471-4503-8486-C0A8E2C0F04F}" type="presOf" srcId="{1A415F77-C823-4FC4-BCCC-FA2A5B13C4A2}" destId="{EA617EBF-6130-439C-A4B1-9807F963CA6D}" srcOrd="0" destOrd="0" presId="urn:microsoft.com/office/officeart/2005/8/layout/cycle7"/>
    <dgm:cxn modelId="{7FBC7D6F-E65F-474F-B091-D273333C0F83}" srcId="{A739CC1D-00A7-422D-A14C-C4EE38B1B447}" destId="{112C3FF8-1768-4268-BF75-B4EE03BEB55D}" srcOrd="1" destOrd="0" parTransId="{F80543CE-6ABA-4E47-925D-B20A5BE4DBDD}" sibTransId="{1A415F77-C823-4FC4-BCCC-FA2A5B13C4A2}"/>
    <dgm:cxn modelId="{071B2651-0DC7-4410-BEEB-8749A2321ECF}" type="presOf" srcId="{A739CC1D-00A7-422D-A14C-C4EE38B1B447}" destId="{B63F0890-046A-45A7-ADC5-95A139715487}" srcOrd="0" destOrd="0" presId="urn:microsoft.com/office/officeart/2005/8/layout/cycle7"/>
    <dgm:cxn modelId="{91929352-7A49-44FF-A6F8-6D591556ECE1}" type="presOf" srcId="{D578EAF8-38ED-4B3B-B355-2F1EBFDA0186}" destId="{DA52385E-6C38-436D-8E89-F8D64B77D97F}" srcOrd="0" destOrd="0" presId="urn:microsoft.com/office/officeart/2005/8/layout/cycle7"/>
    <dgm:cxn modelId="{EB00E656-1FCE-41DB-BA65-77255DAB1265}" type="presOf" srcId="{62259272-2BD4-485A-BEB8-E48D6B8C0557}" destId="{A7B1697D-45A1-4DD7-A781-DA501C9546C6}" srcOrd="1" destOrd="0" presId="urn:microsoft.com/office/officeart/2005/8/layout/cycle7"/>
    <dgm:cxn modelId="{0048958A-9952-4C2C-9AFD-CB885B62F9A6}" type="presOf" srcId="{62259272-2BD4-485A-BEB8-E48D6B8C0557}" destId="{4252A4D7-DD5F-42F7-BEE0-FC9CF5B8BB06}" srcOrd="0" destOrd="0" presId="urn:microsoft.com/office/officeart/2005/8/layout/cycle7"/>
    <dgm:cxn modelId="{385BCA8A-9F22-4687-9A3F-981735DAB305}" type="presOf" srcId="{31311ACC-BD93-44A0-A78B-625B7E90CB05}" destId="{9C3F79D5-AA71-403B-B940-FE61A0CEDB41}" srcOrd="0" destOrd="0" presId="urn:microsoft.com/office/officeart/2005/8/layout/cycle7"/>
    <dgm:cxn modelId="{7CFEBC97-FF40-4958-8A39-D2CACE5113B1}" type="presOf" srcId="{1A415F77-C823-4FC4-BCCC-FA2A5B13C4A2}" destId="{F3B73E53-535C-4069-9A95-089BA0D80570}" srcOrd="1" destOrd="0" presId="urn:microsoft.com/office/officeart/2005/8/layout/cycle7"/>
    <dgm:cxn modelId="{82D79DE0-9A9D-4615-AD9E-AE44C35D9ED6}" type="presParOf" srcId="{B63F0890-046A-45A7-ADC5-95A139715487}" destId="{9C3F79D5-AA71-403B-B940-FE61A0CEDB41}" srcOrd="0" destOrd="0" presId="urn:microsoft.com/office/officeart/2005/8/layout/cycle7"/>
    <dgm:cxn modelId="{0EFDF4B3-D194-4245-A86C-FB3800C97734}" type="presParOf" srcId="{B63F0890-046A-45A7-ADC5-95A139715487}" destId="{7BDDD111-C195-4748-9311-B0B750F50072}" srcOrd="1" destOrd="0" presId="urn:microsoft.com/office/officeart/2005/8/layout/cycle7"/>
    <dgm:cxn modelId="{85FEF649-A747-4372-B13B-136FBF109B27}" type="presParOf" srcId="{7BDDD111-C195-4748-9311-B0B750F50072}" destId="{A4AD64C6-EC15-4978-B596-E5FD689EE92D}" srcOrd="0" destOrd="0" presId="urn:microsoft.com/office/officeart/2005/8/layout/cycle7"/>
    <dgm:cxn modelId="{B3AAEE54-11B5-427A-87FD-81AD876E4F2B}" type="presParOf" srcId="{B63F0890-046A-45A7-ADC5-95A139715487}" destId="{7980AC61-61B0-470A-B5D3-BD2F35636BBC}" srcOrd="2" destOrd="0" presId="urn:microsoft.com/office/officeart/2005/8/layout/cycle7"/>
    <dgm:cxn modelId="{1598CCA5-4281-4CF3-AC08-74F6EF26605B}" type="presParOf" srcId="{B63F0890-046A-45A7-ADC5-95A139715487}" destId="{EA617EBF-6130-439C-A4B1-9807F963CA6D}" srcOrd="3" destOrd="0" presId="urn:microsoft.com/office/officeart/2005/8/layout/cycle7"/>
    <dgm:cxn modelId="{127003A0-8A3D-4DDD-B64E-3DAC39601354}" type="presParOf" srcId="{EA617EBF-6130-439C-A4B1-9807F963CA6D}" destId="{F3B73E53-535C-4069-9A95-089BA0D80570}" srcOrd="0" destOrd="0" presId="urn:microsoft.com/office/officeart/2005/8/layout/cycle7"/>
    <dgm:cxn modelId="{5349BFA0-5FDF-42B9-8621-B0FD916D50E5}" type="presParOf" srcId="{B63F0890-046A-45A7-ADC5-95A139715487}" destId="{DA52385E-6C38-436D-8E89-F8D64B77D97F}" srcOrd="4" destOrd="0" presId="urn:microsoft.com/office/officeart/2005/8/layout/cycle7"/>
    <dgm:cxn modelId="{3CD1BAB8-6FB5-46A7-BFE8-DEBF1DC53EEC}" type="presParOf" srcId="{B63F0890-046A-45A7-ADC5-95A139715487}" destId="{4252A4D7-DD5F-42F7-BEE0-FC9CF5B8BB06}" srcOrd="5" destOrd="0" presId="urn:microsoft.com/office/officeart/2005/8/layout/cycle7"/>
    <dgm:cxn modelId="{CB85B0CF-7FE1-4B26-931D-11CF09923975}" type="presParOf" srcId="{4252A4D7-DD5F-42F7-BEE0-FC9CF5B8BB06}" destId="{A7B1697D-45A1-4DD7-A781-DA501C9546C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F79D5-AA71-403B-B940-FE61A0CEDB41}">
      <dsp:nvSpPr>
        <dsp:cNvPr id="0" name=""/>
        <dsp:cNvSpPr/>
      </dsp:nvSpPr>
      <dsp:spPr>
        <a:xfrm>
          <a:off x="1725758" y="351260"/>
          <a:ext cx="2088222" cy="10441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/>
            <a:t>Malware response</a:t>
          </a:r>
          <a:endParaRPr lang="ko-KR" altLang="en-US" sz="2800" kern="1200"/>
        </a:p>
      </dsp:txBody>
      <dsp:txXfrm>
        <a:off x="1756339" y="381841"/>
        <a:ext cx="2027060" cy="982949"/>
      </dsp:txXfrm>
    </dsp:sp>
    <dsp:sp modelId="{7BDDD111-C195-4748-9311-B0B750F50072}">
      <dsp:nvSpPr>
        <dsp:cNvPr id="0" name=""/>
        <dsp:cNvSpPr/>
      </dsp:nvSpPr>
      <dsp:spPr>
        <a:xfrm rot="3600000">
          <a:off x="3087671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3197302" y="2257541"/>
        <a:ext cx="870090" cy="219262"/>
      </dsp:txXfrm>
    </dsp:sp>
    <dsp:sp modelId="{7980AC61-61B0-470A-B5D3-BD2F35636BBC}">
      <dsp:nvSpPr>
        <dsp:cNvPr id="0" name=""/>
        <dsp:cNvSpPr/>
      </dsp:nvSpPr>
      <dsp:spPr>
        <a:xfrm>
          <a:off x="3450715" y="3338973"/>
          <a:ext cx="2088222" cy="10441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/>
            <a:t>.zip</a:t>
          </a:r>
          <a:br>
            <a:rPr lang="en-US" altLang="ko-KR" sz="2800" kern="1200"/>
          </a:br>
          <a:r>
            <a:rPr lang="en-US" altLang="ko-KR" sz="2800" kern="1200"/>
            <a:t>Download</a:t>
          </a:r>
          <a:endParaRPr lang="ko-KR" altLang="en-US" sz="2800" kern="1200"/>
        </a:p>
      </dsp:txBody>
      <dsp:txXfrm>
        <a:off x="3481296" y="3369554"/>
        <a:ext cx="2027060" cy="982949"/>
      </dsp:txXfrm>
    </dsp:sp>
    <dsp:sp modelId="{EA617EBF-6130-439C-A4B1-9807F963CA6D}">
      <dsp:nvSpPr>
        <dsp:cNvPr id="0" name=""/>
        <dsp:cNvSpPr/>
      </dsp:nvSpPr>
      <dsp:spPr>
        <a:xfrm rot="10800000">
          <a:off x="2225193" y="3678309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10800000">
        <a:off x="2334824" y="3751397"/>
        <a:ext cx="870090" cy="219262"/>
      </dsp:txXfrm>
    </dsp:sp>
    <dsp:sp modelId="{DA52385E-6C38-436D-8E89-F8D64B77D97F}">
      <dsp:nvSpPr>
        <dsp:cNvPr id="0" name=""/>
        <dsp:cNvSpPr/>
      </dsp:nvSpPr>
      <dsp:spPr>
        <a:xfrm>
          <a:off x="802" y="3338973"/>
          <a:ext cx="2088222" cy="10441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/>
            <a:t>PW Auth,</a:t>
          </a:r>
          <a:br>
            <a:rPr lang="en-US" altLang="ko-KR" sz="2800" kern="1200"/>
          </a:br>
          <a:r>
            <a:rPr lang="en-US" altLang="ko-KR" sz="2800" kern="1200"/>
            <a:t>Extract</a:t>
          </a:r>
          <a:endParaRPr lang="ko-KR" altLang="en-US" sz="2800" kern="1200"/>
        </a:p>
      </dsp:txBody>
      <dsp:txXfrm>
        <a:off x="31383" y="3369554"/>
        <a:ext cx="2027060" cy="982949"/>
      </dsp:txXfrm>
    </dsp:sp>
    <dsp:sp modelId="{4252A4D7-DD5F-42F7-BEE0-FC9CF5B8BB06}">
      <dsp:nvSpPr>
        <dsp:cNvPr id="0" name=""/>
        <dsp:cNvSpPr/>
      </dsp:nvSpPr>
      <dsp:spPr>
        <a:xfrm rot="18000000">
          <a:off x="1362715" y="2184453"/>
          <a:ext cx="1089352" cy="365438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>
        <a:off x="1472346" y="2257541"/>
        <a:ext cx="870090" cy="2192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9A01BF-F243-4A84-8FC5-A20D326901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1F3515-2E35-4366-AE98-569BEB80BC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9C597-51BE-460D-832D-2A4C99DAA3A2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591574-E3B7-4114-8851-F102B15D3F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FE0C08-3562-4F96-9EF9-040A0FED55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479FB-54EB-48F9-B413-E3BA8CB4D4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552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43976-C520-425F-BB61-BCC62C50F6FB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E498-28CE-41E3-83FB-CF55B9AF6F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034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</a:t>
            </a:r>
            <a:r>
              <a:rPr lang="en-US" altLang="ko-KR"/>
              <a:t>!</a:t>
            </a:r>
            <a:r>
              <a:rPr lang="ko-KR" altLang="en-US"/>
              <a:t> </a:t>
            </a:r>
            <a:r>
              <a:rPr lang="ko-KR" altLang="en-US" b="1"/>
              <a:t>악성코드 이미지 데이터셋 구축</a:t>
            </a:r>
            <a:r>
              <a:rPr lang="ko-KR" altLang="en-US" b="0"/>
              <a:t>을 </a:t>
            </a:r>
            <a:r>
              <a:rPr lang="ko-KR" altLang="en-US"/>
              <a:t>주제로 프로젝트를 진행한 </a:t>
            </a:r>
            <a:r>
              <a:rPr lang="en-US" altLang="ko-KR" b="1" err="1"/>
              <a:t>CodeCure</a:t>
            </a:r>
            <a:r>
              <a:rPr lang="en-US" altLang="ko-KR" b="1"/>
              <a:t> </a:t>
            </a:r>
            <a:r>
              <a:rPr lang="ko-KR" altLang="en-US" b="1"/>
              <a:t>팀</a:t>
            </a:r>
            <a:r>
              <a:rPr lang="en-US" altLang="ko-KR" b="1"/>
              <a:t> 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094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/>
              <a:t>그래서 저희는 </a:t>
            </a:r>
            <a:r>
              <a:rPr lang="en-US" altLang="ko-KR" b="0"/>
              <a:t>Bazaar</a:t>
            </a:r>
            <a:r>
              <a:rPr lang="ko-KR" altLang="en-US" b="0"/>
              <a:t>사이트에 </a:t>
            </a:r>
            <a:r>
              <a:rPr lang="ko-KR" altLang="en-US" b="1"/>
              <a:t>악성코드 </a:t>
            </a:r>
            <a:r>
              <a:rPr lang="en-US" altLang="ko-KR" b="1"/>
              <a:t>DB</a:t>
            </a:r>
            <a:r>
              <a:rPr lang="ko-KR" altLang="en-US" b="1"/>
              <a:t>에서 제공하는 </a:t>
            </a:r>
            <a:r>
              <a:rPr lang="en-US" altLang="ko-KR" b="1"/>
              <a:t>API</a:t>
            </a:r>
            <a:r>
              <a:rPr lang="ko-KR" altLang="en-US" b="0"/>
              <a:t>를 활용하여 악성코드 </a:t>
            </a:r>
            <a:r>
              <a:rPr lang="en-US" altLang="ko-KR" b="1"/>
              <a:t>hash</a:t>
            </a:r>
            <a:r>
              <a:rPr lang="ko-KR" altLang="en-US" b="1"/>
              <a:t> </a:t>
            </a:r>
            <a:r>
              <a:rPr lang="en-US" altLang="ko-KR" b="1"/>
              <a:t>Request</a:t>
            </a:r>
            <a:r>
              <a:rPr lang="ko-KR" altLang="en-US" b="0"/>
              <a:t>를 보낸 후 </a:t>
            </a:r>
            <a:r>
              <a:rPr lang="en-US" altLang="ko-KR" b="1"/>
              <a:t>json </a:t>
            </a:r>
            <a:r>
              <a:rPr lang="ko-KR" altLang="en-US" b="1"/>
              <a:t>데이터를 요청</a:t>
            </a:r>
            <a:r>
              <a:rPr lang="ko-KR" altLang="en-US" b="0"/>
              <a:t>하고 </a:t>
            </a:r>
            <a:r>
              <a:rPr lang="ko-KR" altLang="en-US" b="1"/>
              <a:t>군집화</a:t>
            </a:r>
            <a:r>
              <a:rPr lang="ko-KR" altLang="en-US" b="0"/>
              <a:t> 또는 </a:t>
            </a:r>
            <a:r>
              <a:rPr lang="ko-KR" altLang="en-US" b="1"/>
              <a:t>이미징</a:t>
            </a:r>
            <a:r>
              <a:rPr lang="ko-KR" altLang="en-US" b="0"/>
              <a:t>에 필요한 정보들을 </a:t>
            </a:r>
            <a:r>
              <a:rPr lang="ko-KR" altLang="en-US" b="1" err="1"/>
              <a:t>파싱</a:t>
            </a:r>
            <a:r>
              <a:rPr lang="ko-KR" altLang="en-US" b="0" err="1"/>
              <a:t>하였습니다</a:t>
            </a:r>
            <a:r>
              <a:rPr lang="en-US" altLang="ko-KR" b="0"/>
              <a:t>.</a:t>
            </a:r>
            <a:r>
              <a:rPr lang="ko-KR" altLang="en-US" b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632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Daily</a:t>
            </a:r>
            <a:r>
              <a:rPr lang="ko-KR" altLang="en-US" sz="12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 </a:t>
            </a:r>
            <a:r>
              <a:rPr lang="ko-KR" altLang="en-US" sz="1200" b="1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Malware</a:t>
            </a:r>
            <a:r>
              <a:rPr lang="ko-KR" altLang="en-US" sz="12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 </a:t>
            </a:r>
            <a:r>
              <a:rPr lang="ko-KR" altLang="en-US" sz="1200" b="1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Batche</a:t>
            </a:r>
            <a:r>
              <a:rPr lang="en-US" altLang="ko-KR" sz="12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s</a:t>
            </a:r>
            <a:r>
              <a:rPr lang="ko-KR" altLang="en-US" sz="1200" b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의 </a:t>
            </a:r>
            <a:r>
              <a:rPr lang="ko-KR" altLang="en-US" b="0"/>
              <a:t>일일 악성코드 샘플에 </a:t>
            </a:r>
            <a:r>
              <a:rPr lang="ko-KR" altLang="en-US" b="1">
                <a:solidFill>
                  <a:srgbClr val="92D050"/>
                </a:solidFill>
                <a:highlight>
                  <a:srgbClr val="FFFF00"/>
                </a:highlight>
              </a:rPr>
              <a:t>중복 파일</a:t>
            </a:r>
            <a:r>
              <a:rPr lang="en-US" altLang="ko-KR" b="1">
                <a:solidFill>
                  <a:srgbClr val="92D050"/>
                </a:solidFill>
                <a:highlight>
                  <a:srgbClr val="FFFF00"/>
                </a:highlight>
              </a:rPr>
              <a:t>(</a:t>
            </a:r>
            <a:r>
              <a:rPr lang="ko-KR" altLang="en-US" b="1">
                <a:solidFill>
                  <a:srgbClr val="92D050"/>
                </a:solidFill>
                <a:highlight>
                  <a:srgbClr val="FFFF00"/>
                </a:highlight>
              </a:rPr>
              <a:t>해시</a:t>
            </a:r>
            <a:r>
              <a:rPr lang="en-US" altLang="ko-KR" b="1">
                <a:solidFill>
                  <a:srgbClr val="92D050"/>
                </a:solidFill>
                <a:highlight>
                  <a:srgbClr val="FFFF00"/>
                </a:highlight>
              </a:rPr>
              <a:t>)</a:t>
            </a:r>
            <a:r>
              <a:rPr lang="ko-KR" altLang="en-US" b="1">
                <a:solidFill>
                  <a:srgbClr val="92D050"/>
                </a:solidFill>
                <a:highlight>
                  <a:srgbClr val="FFFF00"/>
                </a:highlight>
              </a:rPr>
              <a:t>이 </a:t>
            </a:r>
            <a:r>
              <a:rPr lang="ko-KR" altLang="en-US" b="1" err="1">
                <a:solidFill>
                  <a:srgbClr val="92D050"/>
                </a:solidFill>
                <a:highlight>
                  <a:srgbClr val="FFFF00"/>
                </a:highlight>
              </a:rPr>
              <a:t>업로드되는</a:t>
            </a:r>
            <a:r>
              <a:rPr lang="ko-KR" altLang="en-US" b="1">
                <a:solidFill>
                  <a:srgbClr val="92D050"/>
                </a:solidFill>
                <a:highlight>
                  <a:srgbClr val="FFFF00"/>
                </a:highlight>
              </a:rPr>
              <a:t> 경우</a:t>
            </a:r>
            <a:r>
              <a:rPr lang="ko-KR" altLang="en-US" b="0"/>
              <a:t>도 간혹 발생하기 때문에 </a:t>
            </a:r>
            <a:r>
              <a:rPr lang="ko-KR" altLang="en-US" b="1"/>
              <a:t>중복 제거를 수행</a:t>
            </a:r>
            <a:r>
              <a:rPr lang="ko-KR" altLang="en-US" b="0"/>
              <a:t>한 후</a:t>
            </a:r>
            <a:endParaRPr lang="en-US" altLang="ko-KR" b="0"/>
          </a:p>
          <a:p>
            <a:r>
              <a:rPr lang="ko-KR" altLang="en-US" b="1"/>
              <a:t>악성코드 샘플을 먼저 </a:t>
            </a:r>
            <a:r>
              <a:rPr lang="en-US" altLang="ko-KR" b="1"/>
              <a:t>Signature</a:t>
            </a:r>
            <a:r>
              <a:rPr lang="ko-KR" altLang="en-US" b="1"/>
              <a:t>로 구분</a:t>
            </a:r>
            <a:r>
              <a:rPr lang="ko-KR" altLang="en-US" b="0"/>
              <a:t>하고 그 </a:t>
            </a:r>
            <a:r>
              <a:rPr lang="ko-KR" altLang="en-US" b="1"/>
              <a:t>하위에 </a:t>
            </a:r>
            <a:r>
              <a:rPr lang="en-US" altLang="ko-KR" b="1"/>
              <a:t>Type</a:t>
            </a:r>
            <a:r>
              <a:rPr lang="ko-KR" altLang="en-US" b="1"/>
              <a:t>으로 분류를 진행</a:t>
            </a:r>
            <a:r>
              <a:rPr lang="ko-KR" altLang="en-US" b="0"/>
              <a:t>하였습니다</a:t>
            </a:r>
            <a:r>
              <a:rPr lang="en-US" altLang="ko-KR" b="0"/>
              <a:t>.</a:t>
            </a:r>
            <a:endParaRPr lang="ko-KR" altLang="en-US" b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316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/>
              <a:t>악성코드 샘플 </a:t>
            </a:r>
            <a:r>
              <a:rPr lang="en-US" altLang="ko-KR" b="1"/>
              <a:t>9035</a:t>
            </a:r>
            <a:r>
              <a:rPr lang="ko-KR" altLang="en-US" b="1"/>
              <a:t>개</a:t>
            </a:r>
            <a:r>
              <a:rPr lang="ko-KR" altLang="en-US" b="0"/>
              <a:t>의 </a:t>
            </a:r>
            <a:r>
              <a:rPr lang="en-US" altLang="ko-KR" b="1"/>
              <a:t>API </a:t>
            </a:r>
            <a:r>
              <a:rPr lang="ko-KR" altLang="en-US" b="1"/>
              <a:t>요청</a:t>
            </a:r>
            <a:r>
              <a:rPr lang="en-US" altLang="ko-KR" b="1"/>
              <a:t>,</a:t>
            </a:r>
            <a:r>
              <a:rPr lang="ko-KR" altLang="en-US" b="1"/>
              <a:t> 파싱</a:t>
            </a:r>
            <a:r>
              <a:rPr lang="en-US" altLang="ko-KR" b="1"/>
              <a:t>, </a:t>
            </a:r>
            <a:r>
              <a:rPr lang="ko-KR" altLang="en-US" b="1"/>
              <a:t>군집화</a:t>
            </a:r>
            <a:r>
              <a:rPr lang="ko-KR" altLang="en-US" b="0"/>
              <a:t>까지 처리하는 데에 </a:t>
            </a:r>
            <a:r>
              <a:rPr lang="ko-KR" altLang="en-US" b="1"/>
              <a:t>약 </a:t>
            </a:r>
            <a:r>
              <a:rPr lang="en-US" altLang="ko-KR" b="1"/>
              <a:t>11</a:t>
            </a:r>
            <a:r>
              <a:rPr lang="ko-KR" altLang="en-US" b="1"/>
              <a:t>시간 </a:t>
            </a:r>
            <a:r>
              <a:rPr lang="en-US" altLang="ko-KR" b="1"/>
              <a:t>30</a:t>
            </a:r>
            <a:r>
              <a:rPr lang="ko-KR" altLang="en-US" b="1"/>
              <a:t>분이 소요</a:t>
            </a:r>
            <a:r>
              <a:rPr lang="ko-KR" altLang="en-US" b="0"/>
              <a:t>되었습니다</a:t>
            </a:r>
            <a:r>
              <a:rPr lang="en-US" altLang="ko-KR" b="0"/>
              <a:t>. </a:t>
            </a:r>
          </a:p>
          <a:p>
            <a:r>
              <a:rPr lang="ko-KR" altLang="en-US" b="0"/>
              <a:t>이는 </a:t>
            </a:r>
            <a:r>
              <a:rPr lang="ko-KR" altLang="en-US" b="1"/>
              <a:t>무선 인터넷 환경에서 수행한 결과</a:t>
            </a:r>
            <a:r>
              <a:rPr lang="ko-KR" altLang="en-US" b="0"/>
              <a:t>이므로 </a:t>
            </a:r>
            <a:r>
              <a:rPr lang="ko-KR" altLang="en-US" b="1"/>
              <a:t>환경에 따라 차이가 있다는 점 </a:t>
            </a:r>
            <a:r>
              <a:rPr lang="ko-KR" altLang="en-US" b="0"/>
              <a:t>참고해주시기 바랍니다</a:t>
            </a:r>
            <a:r>
              <a:rPr lang="en-US" altLang="ko-KR" b="0"/>
              <a:t>.</a:t>
            </a:r>
            <a:endParaRPr lang="ko-KR" altLang="en-US" b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260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/>
              <a:t>9035</a:t>
            </a:r>
            <a:r>
              <a:rPr lang="ko-KR" altLang="en-US" b="1"/>
              <a:t>개의 악성코드 샘플</a:t>
            </a:r>
            <a:r>
              <a:rPr lang="ko-KR" altLang="en-US" b="0"/>
              <a:t>에서 </a:t>
            </a:r>
            <a:r>
              <a:rPr lang="en-US" altLang="ko-KR" b="1"/>
              <a:t>Signature</a:t>
            </a:r>
            <a:r>
              <a:rPr lang="ko-KR" altLang="en-US" b="1"/>
              <a:t>를 특정할 수 없는 </a:t>
            </a:r>
            <a:r>
              <a:rPr lang="en-US" altLang="ko-KR" b="1"/>
              <a:t>None </a:t>
            </a:r>
            <a:r>
              <a:rPr lang="ko-KR" altLang="en-US" b="1"/>
              <a:t>형식을 포함</a:t>
            </a:r>
            <a:r>
              <a:rPr lang="ko-KR" altLang="en-US" b="0"/>
              <a:t>하여 </a:t>
            </a:r>
            <a:r>
              <a:rPr lang="en-US" altLang="ko-KR" b="1"/>
              <a:t>144</a:t>
            </a:r>
            <a:r>
              <a:rPr lang="ko-KR" altLang="en-US" b="1"/>
              <a:t>개의 </a:t>
            </a:r>
            <a:r>
              <a:rPr lang="en-US" altLang="ko-KR" b="1"/>
              <a:t>Signature</a:t>
            </a:r>
            <a:r>
              <a:rPr lang="ko-KR" altLang="en-US" b="1"/>
              <a:t>와 </a:t>
            </a:r>
            <a:r>
              <a:rPr lang="en-US" altLang="ko-KR" b="1"/>
              <a:t>40</a:t>
            </a:r>
            <a:r>
              <a:rPr lang="ko-KR" altLang="en-US" b="1"/>
              <a:t>개 이상의 확장자로 구분</a:t>
            </a:r>
            <a:r>
              <a:rPr lang="ko-KR" altLang="en-US" b="0"/>
              <a:t>하였고</a:t>
            </a:r>
            <a:r>
              <a:rPr lang="en-US" altLang="ko-KR" b="0"/>
              <a:t> </a:t>
            </a:r>
            <a:r>
              <a:rPr lang="ko-KR" altLang="en-US" b="1"/>
              <a:t>이를 바탕으로 분류할 수 있었습니다</a:t>
            </a:r>
            <a:r>
              <a:rPr lang="en-US" altLang="ko-KR" b="1"/>
              <a:t>.</a:t>
            </a:r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397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u="none" err="1">
                <a:solidFill>
                  <a:srgbClr val="214158"/>
                </a:solidFill>
              </a:rPr>
              <a:t>군집화된</a:t>
            </a:r>
            <a:r>
              <a:rPr lang="ko-KR" altLang="en-US" sz="1200" b="1" u="none">
                <a:solidFill>
                  <a:srgbClr val="214158"/>
                </a:solidFill>
              </a:rPr>
              <a:t> </a:t>
            </a:r>
            <a:r>
              <a:rPr lang="ko-KR" altLang="en-US" sz="1200" b="1" u="none" err="1">
                <a:solidFill>
                  <a:srgbClr val="214158"/>
                </a:solidFill>
              </a:rPr>
              <a:t>시그니처</a:t>
            </a:r>
            <a:r>
              <a:rPr lang="ko-KR" altLang="en-US" sz="1200" b="1" u="none">
                <a:solidFill>
                  <a:srgbClr val="214158"/>
                </a:solidFill>
              </a:rPr>
              <a:t> 목록</a:t>
            </a:r>
            <a:r>
              <a:rPr lang="ko-KR" altLang="en-US" sz="1200" b="0" u="none">
                <a:solidFill>
                  <a:srgbClr val="214158"/>
                </a:solidFill>
              </a:rPr>
              <a:t>을 보시면 </a:t>
            </a:r>
            <a:r>
              <a:rPr lang="ko-KR" altLang="en-US" sz="1200" b="1" u="none">
                <a:solidFill>
                  <a:srgbClr val="214158"/>
                </a:solidFill>
              </a:rPr>
              <a:t>생소하거나 중복되는 문자열</a:t>
            </a:r>
            <a:r>
              <a:rPr lang="ko-KR" altLang="en-US" sz="1200" b="0" u="none">
                <a:solidFill>
                  <a:srgbClr val="214158"/>
                </a:solidFill>
              </a:rPr>
              <a:t>도 보였고 </a:t>
            </a:r>
            <a:r>
              <a:rPr lang="ko-KR" altLang="en-US" sz="1200" b="1" u="none" err="1">
                <a:solidFill>
                  <a:srgbClr val="214158"/>
                </a:solidFill>
              </a:rPr>
              <a:t>시그니처</a:t>
            </a:r>
            <a:r>
              <a:rPr lang="ko-KR" altLang="en-US" sz="1200" b="0" u="none" err="1">
                <a:solidFill>
                  <a:srgbClr val="214158"/>
                </a:solidFill>
              </a:rPr>
              <a:t>만으로는</a:t>
            </a:r>
            <a:r>
              <a:rPr lang="ko-KR" altLang="en-US" sz="1200" b="0" u="none">
                <a:solidFill>
                  <a:srgbClr val="214158"/>
                </a:solidFill>
              </a:rPr>
              <a:t> </a:t>
            </a:r>
            <a:r>
              <a:rPr lang="ko-KR" altLang="en-US" sz="1200" b="1" u="none">
                <a:solidFill>
                  <a:srgbClr val="214158"/>
                </a:solidFill>
              </a:rPr>
              <a:t>어떤 행위를 수행하는 악성코드인지 구분할 수 없었습니다</a:t>
            </a:r>
            <a:r>
              <a:rPr lang="en-US" altLang="ko-KR" sz="1200" b="1" u="none">
                <a:solidFill>
                  <a:srgbClr val="214158"/>
                </a:solidFill>
              </a:rPr>
              <a:t>.</a:t>
            </a:r>
            <a:endParaRPr lang="en-US" altLang="ko-KR" sz="1200" b="0" u="none">
              <a:solidFill>
                <a:srgbClr val="214158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u="none">
                <a:solidFill>
                  <a:srgbClr val="214158"/>
                </a:solidFill>
              </a:rPr>
              <a:t>그래서 </a:t>
            </a:r>
            <a:r>
              <a:rPr lang="en-US" altLang="ko-KR" sz="1200" b="1" u="none" err="1">
                <a:solidFill>
                  <a:srgbClr val="214158"/>
                </a:solidFill>
              </a:rPr>
              <a:t>VirusTotal</a:t>
            </a:r>
            <a:r>
              <a:rPr lang="ko-KR" altLang="en-US" sz="1200" b="0" u="none">
                <a:solidFill>
                  <a:srgbClr val="214158"/>
                </a:solidFill>
              </a:rPr>
              <a:t>에서 제공하는</a:t>
            </a:r>
            <a:r>
              <a:rPr lang="en-US" altLang="ko-KR" sz="1200" b="0" u="none">
                <a:solidFill>
                  <a:srgbClr val="214158"/>
                </a:solidFill>
              </a:rPr>
              <a:t> </a:t>
            </a:r>
            <a:r>
              <a:rPr lang="en-US" altLang="ko-KR" sz="1200" b="1" u="none">
                <a:solidFill>
                  <a:srgbClr val="214158"/>
                </a:solidFill>
              </a:rPr>
              <a:t>Hash-detection</a:t>
            </a:r>
            <a:r>
              <a:rPr lang="ko-KR" altLang="en-US" sz="1200" b="0" u="none">
                <a:solidFill>
                  <a:srgbClr val="214158"/>
                </a:solidFill>
              </a:rPr>
              <a:t> 기능을 활용하여 </a:t>
            </a:r>
            <a:r>
              <a:rPr lang="en-US" altLang="ko-KR" sz="1200" b="1" u="none">
                <a:solidFill>
                  <a:srgbClr val="214158"/>
                </a:solidFill>
              </a:rPr>
              <a:t>Signature </a:t>
            </a:r>
            <a:r>
              <a:rPr lang="ko-KR" altLang="en-US" sz="1200" b="1" u="none">
                <a:solidFill>
                  <a:srgbClr val="214158"/>
                </a:solidFill>
              </a:rPr>
              <a:t>별 대표적인 악성코드 유형을 탐지한 결과 </a:t>
            </a:r>
            <a:r>
              <a:rPr lang="ko-KR" altLang="en-US" sz="1200" b="0" u="none">
                <a:solidFill>
                  <a:srgbClr val="214158"/>
                </a:solidFill>
              </a:rPr>
              <a:t>드디어 눈에 익은 유형들이 나왔습니다</a:t>
            </a:r>
            <a:r>
              <a:rPr lang="en-US" altLang="ko-KR" sz="1200" b="0" u="none">
                <a:solidFill>
                  <a:srgbClr val="214158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u="none">
                <a:solidFill>
                  <a:srgbClr val="214158"/>
                </a:solidFill>
              </a:rPr>
              <a:t>가장 많았던 유형인 </a:t>
            </a:r>
            <a:r>
              <a:rPr lang="ko-KR" altLang="en-US" sz="1200" b="1" u="none" err="1">
                <a:solidFill>
                  <a:srgbClr val="214158"/>
                </a:solidFill>
              </a:rPr>
              <a:t>루트킷</a:t>
            </a:r>
            <a:r>
              <a:rPr lang="ko-KR" altLang="en-US" sz="1200" b="0" u="none" err="1">
                <a:solidFill>
                  <a:srgbClr val="214158"/>
                </a:solidFill>
              </a:rPr>
              <a:t>은</a:t>
            </a:r>
            <a:r>
              <a:rPr lang="ko-KR" altLang="en-US" sz="1200" b="0" u="none">
                <a:solidFill>
                  <a:srgbClr val="214158"/>
                </a:solidFill>
              </a:rPr>
              <a:t> </a:t>
            </a:r>
            <a:r>
              <a:rPr lang="ko-KR" altLang="en-US" b="1" i="0" err="1">
                <a:solidFill>
                  <a:srgbClr val="56565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백도어</a:t>
            </a:r>
            <a:r>
              <a:rPr lang="en-US" altLang="ko-KR" b="1" i="0">
                <a:solidFill>
                  <a:srgbClr val="56565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b="1" i="0">
                <a:solidFill>
                  <a:srgbClr val="56565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트로이목마</a:t>
            </a:r>
            <a:r>
              <a:rPr lang="en-US" altLang="ko-KR" b="0" i="0">
                <a:solidFill>
                  <a:srgbClr val="56565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b="0" i="0">
                <a:solidFill>
                  <a:srgbClr val="56565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등에 해당되는 유형으로 </a:t>
            </a:r>
            <a:r>
              <a:rPr lang="ko-KR" altLang="en-US" b="1" i="0">
                <a:solidFill>
                  <a:srgbClr val="56565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정상적인 인증 과정을 거치지 않고 우회하여 운영체제나 소프트웨어에 접근하는 행위</a:t>
            </a:r>
            <a:r>
              <a:rPr lang="ko-KR" altLang="en-US" b="0" i="0">
                <a:solidFill>
                  <a:srgbClr val="56565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를 수행하였고</a:t>
            </a:r>
            <a:endParaRPr lang="en-US" altLang="ko-KR" sz="1200" b="0" i="0" u="none">
              <a:solidFill>
                <a:srgbClr val="565656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u="none">
                <a:solidFill>
                  <a:srgbClr val="56565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컴퓨터에 저장된 파일을 암호화한 후 몸값을 요구하는 </a:t>
            </a:r>
            <a:r>
              <a:rPr lang="ko-KR" altLang="en-US" sz="1200" b="1" u="none" err="1">
                <a:solidFill>
                  <a:srgbClr val="214158"/>
                </a:solidFill>
              </a:rPr>
              <a:t>랜섬웨어</a:t>
            </a:r>
            <a:r>
              <a:rPr lang="en-US" altLang="ko-KR" sz="1200" b="0" u="none">
                <a:solidFill>
                  <a:srgbClr val="214158"/>
                </a:solidFill>
              </a:rPr>
              <a:t> </a:t>
            </a:r>
            <a:r>
              <a:rPr lang="ko-KR" altLang="en-US" sz="1200" b="0" u="none">
                <a:solidFill>
                  <a:srgbClr val="214158"/>
                </a:solidFill>
              </a:rPr>
              <a:t>와 </a:t>
            </a:r>
            <a:r>
              <a:rPr lang="ko-KR" altLang="en-US" b="1" i="0">
                <a:solidFill>
                  <a:srgbClr val="56565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사용자의 정보를 비밀리에 수집하여 제</a:t>
            </a:r>
            <a:r>
              <a:rPr lang="en-US" altLang="ko-KR" b="1" i="0">
                <a:solidFill>
                  <a:srgbClr val="56565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3</a:t>
            </a:r>
            <a:r>
              <a:rPr lang="ko-KR" altLang="en-US" b="1" i="0">
                <a:solidFill>
                  <a:srgbClr val="56565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자에게 전송하는</a:t>
            </a:r>
            <a:r>
              <a:rPr lang="en-US" altLang="ko-KR" sz="1200" b="1" i="0" u="none">
                <a:solidFill>
                  <a:srgbClr val="214158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200" b="1" i="0" u="none">
                <a:solidFill>
                  <a:srgbClr val="214158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스파이웨어</a:t>
            </a:r>
            <a:r>
              <a:rPr lang="en-US" altLang="ko-KR" sz="1200" b="1" i="0" u="none">
                <a:solidFill>
                  <a:srgbClr val="214158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sz="1200" b="1" i="0" u="none" err="1">
                <a:solidFill>
                  <a:srgbClr val="214158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키로거</a:t>
            </a:r>
            <a:r>
              <a:rPr lang="ko-KR" altLang="en-US" sz="1200" b="0" i="0" u="none" err="1">
                <a:solidFill>
                  <a:srgbClr val="214158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도</a:t>
            </a:r>
            <a:r>
              <a:rPr lang="ko-KR" altLang="en-US" sz="1200" b="0" i="0" u="none">
                <a:solidFill>
                  <a:srgbClr val="214158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자주 </a:t>
            </a:r>
            <a:r>
              <a:rPr lang="ko-KR" altLang="en-US" sz="1200" b="1" i="0" u="none">
                <a:solidFill>
                  <a:srgbClr val="214158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탐지</a:t>
            </a:r>
            <a:r>
              <a:rPr lang="ko-KR" altLang="en-US" sz="1200" b="0" i="0" u="none">
                <a:solidFill>
                  <a:srgbClr val="214158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할 수 있었습니다</a:t>
            </a:r>
            <a:r>
              <a:rPr lang="en-US" altLang="ko-KR" sz="1200" b="0" i="0" u="none">
                <a:solidFill>
                  <a:srgbClr val="214158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  <a:endParaRPr lang="en-US" altLang="ko-KR" sz="1200" b="0" u="none">
              <a:solidFill>
                <a:srgbClr val="214158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u="none">
                <a:solidFill>
                  <a:srgbClr val="214158"/>
                </a:solidFill>
              </a:rPr>
              <a:t>통계상으로는 </a:t>
            </a:r>
            <a:r>
              <a:rPr lang="ko-KR" altLang="en-US" sz="1200" b="1" u="none" err="1">
                <a:solidFill>
                  <a:srgbClr val="214158"/>
                </a:solidFill>
              </a:rPr>
              <a:t>루트킷</a:t>
            </a:r>
            <a:r>
              <a:rPr lang="ko-KR" altLang="en-US" sz="1200" b="0" u="none" err="1">
                <a:solidFill>
                  <a:srgbClr val="214158"/>
                </a:solidFill>
              </a:rPr>
              <a:t>의</a:t>
            </a:r>
            <a:r>
              <a:rPr lang="ko-KR" altLang="en-US" sz="1200" b="0" u="none">
                <a:solidFill>
                  <a:srgbClr val="214158"/>
                </a:solidFill>
              </a:rPr>
              <a:t> 유형이 가장 많았지만</a:t>
            </a:r>
            <a:r>
              <a:rPr lang="en-US" altLang="ko-KR" sz="1200" b="0" i="0" u="none">
                <a:solidFill>
                  <a:srgbClr val="56565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200" b="0" i="0" u="none">
                <a:solidFill>
                  <a:srgbClr val="565656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기존의 </a:t>
            </a:r>
            <a:r>
              <a:rPr lang="ko-KR" altLang="en-US" sz="1200" b="1" u="none" err="1">
                <a:solidFill>
                  <a:srgbClr val="214158"/>
                </a:solidFill>
              </a:rPr>
              <a:t>루트킷</a:t>
            </a:r>
            <a:r>
              <a:rPr lang="ko-KR" altLang="en-US" sz="1200" b="0" u="none">
                <a:solidFill>
                  <a:srgbClr val="214158"/>
                </a:solidFill>
              </a:rPr>
              <a:t> 행위만 </a:t>
            </a:r>
            <a:r>
              <a:rPr lang="ko-KR" altLang="en-US" sz="1200" b="0" u="none" err="1">
                <a:solidFill>
                  <a:srgbClr val="214158"/>
                </a:solidFill>
              </a:rPr>
              <a:t>수행한다기</a:t>
            </a:r>
            <a:r>
              <a:rPr lang="ko-KR" altLang="en-US" sz="1200" b="0" u="none">
                <a:solidFill>
                  <a:srgbClr val="214158"/>
                </a:solidFill>
              </a:rPr>
              <a:t> 보다는</a:t>
            </a:r>
            <a:r>
              <a:rPr lang="en-US" altLang="ko-KR" sz="1200" b="0" u="none">
                <a:solidFill>
                  <a:srgbClr val="214158"/>
                </a:solidFill>
              </a:rPr>
              <a:t> </a:t>
            </a:r>
            <a:r>
              <a:rPr lang="en-US" altLang="ko-KR" sz="1200" b="1" u="none">
                <a:solidFill>
                  <a:srgbClr val="214158"/>
                </a:solidFill>
              </a:rPr>
              <a:t>Trojan + Ransomware</a:t>
            </a:r>
            <a:r>
              <a:rPr lang="en-US" altLang="ko-KR" sz="1200" b="0" u="none">
                <a:solidFill>
                  <a:srgbClr val="214158"/>
                </a:solidFill>
              </a:rPr>
              <a:t>, </a:t>
            </a:r>
            <a:r>
              <a:rPr lang="en-US" altLang="ko-KR" sz="1200" b="1" u="none">
                <a:solidFill>
                  <a:srgbClr val="214158"/>
                </a:solidFill>
              </a:rPr>
              <a:t>Trojan + </a:t>
            </a:r>
            <a:r>
              <a:rPr lang="en-US" altLang="ko-KR" sz="1200" b="1" u="none" err="1">
                <a:solidFill>
                  <a:srgbClr val="214158"/>
                </a:solidFill>
              </a:rPr>
              <a:t>CoinMiner</a:t>
            </a:r>
            <a:r>
              <a:rPr lang="ko-KR" altLang="en-US" sz="1200" b="0" u="none">
                <a:solidFill>
                  <a:srgbClr val="214158"/>
                </a:solidFill>
              </a:rPr>
              <a:t>와 같은 복합적인 유형이 </a:t>
            </a:r>
            <a:r>
              <a:rPr lang="ko-KR" altLang="en-US" sz="1200" b="1" u="none">
                <a:solidFill>
                  <a:srgbClr val="214158"/>
                </a:solidFill>
              </a:rPr>
              <a:t>상대적으로 많은 추세</a:t>
            </a:r>
            <a:r>
              <a:rPr lang="ko-KR" altLang="en-US" sz="1200" b="0" u="none">
                <a:solidFill>
                  <a:srgbClr val="214158"/>
                </a:solidFill>
              </a:rPr>
              <a:t>로 보여졌습니다</a:t>
            </a:r>
            <a:r>
              <a:rPr lang="en-US" altLang="ko-KR" sz="1200" b="0" u="none">
                <a:solidFill>
                  <a:srgbClr val="214158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0" u="none">
              <a:solidFill>
                <a:srgbClr val="214158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646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/>
              <a:t>파트 쓰리</a:t>
            </a:r>
            <a:r>
              <a:rPr lang="en-US" altLang="ko-KR" b="1"/>
              <a:t>,</a:t>
            </a:r>
            <a:r>
              <a:rPr lang="ko-KR" altLang="en-US"/>
              <a:t> 다운받은 여러 악성코드들을 어떤 종류의 </a:t>
            </a:r>
            <a:r>
              <a:rPr lang="ko-KR" altLang="en-US" b="1"/>
              <a:t>데이터</a:t>
            </a:r>
            <a:r>
              <a:rPr lang="ko-KR" altLang="en-US"/>
              <a:t>를 </a:t>
            </a:r>
            <a:r>
              <a:rPr lang="ko-KR" altLang="en-US" b="1"/>
              <a:t>선택</a:t>
            </a:r>
            <a:r>
              <a:rPr lang="ko-KR" altLang="en-US"/>
              <a:t>하였는지 어떤 방식으로 </a:t>
            </a:r>
            <a:r>
              <a:rPr lang="ko-KR" altLang="en-US" b="1"/>
              <a:t>데이터</a:t>
            </a:r>
            <a:r>
              <a:rPr lang="ko-KR" altLang="en-US"/>
              <a:t>를 </a:t>
            </a:r>
            <a:r>
              <a:rPr lang="ko-KR" altLang="en-US" b="1"/>
              <a:t>추출</a:t>
            </a:r>
            <a:r>
              <a:rPr lang="ko-KR" altLang="en-US"/>
              <a:t>했는지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835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처음으로 부딪힌 벽은 </a:t>
            </a:r>
            <a:r>
              <a:rPr lang="ko-KR" altLang="en-US" b="1"/>
              <a:t>어떤 데이터를 추출</a:t>
            </a:r>
            <a:r>
              <a:rPr lang="ko-KR" altLang="en-US" b="0"/>
              <a:t>할지가 고민이었</a:t>
            </a:r>
            <a:r>
              <a:rPr lang="ko-KR" altLang="en-US"/>
              <a:t>습니다</a:t>
            </a:r>
            <a:r>
              <a:rPr lang="en-US" altLang="ko-KR"/>
              <a:t>. </a:t>
            </a:r>
            <a:r>
              <a:rPr lang="ko-KR" altLang="en-US"/>
              <a:t>그래서 일단 크게 두가지로 </a:t>
            </a:r>
            <a:r>
              <a:rPr lang="en-US" altLang="ko-KR" b="1"/>
              <a:t>PE </a:t>
            </a:r>
            <a:r>
              <a:rPr lang="ko-KR" altLang="en-US" b="1"/>
              <a:t>헤더를 추출</a:t>
            </a:r>
            <a:r>
              <a:rPr lang="ko-KR" altLang="en-US" b="0"/>
              <a:t>과</a:t>
            </a:r>
            <a:r>
              <a:rPr lang="ko-KR" altLang="en-US"/>
              <a:t> </a:t>
            </a:r>
            <a:r>
              <a:rPr lang="ko-KR" altLang="en-US" b="1"/>
              <a:t>전체 바이너리를 추출</a:t>
            </a:r>
            <a:r>
              <a:rPr lang="ko-KR" altLang="en-US" b="0"/>
              <a:t>로 구분하여 연구를 진행하였습니다</a:t>
            </a:r>
            <a:r>
              <a:rPr lang="en-US" altLang="ko-KR" b="0"/>
              <a:t>.</a:t>
            </a:r>
          </a:p>
          <a:p>
            <a:r>
              <a:rPr lang="ko-KR" altLang="en-US"/>
              <a:t>먼저 </a:t>
            </a:r>
            <a:r>
              <a:rPr lang="en-US" altLang="ko-KR" b="1"/>
              <a:t>PE Header</a:t>
            </a:r>
            <a:r>
              <a:rPr lang="ko-KR" altLang="en-US"/>
              <a:t>를 추출하려는 이유를 말씀드리기 전에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/>
              <a:t>PE </a:t>
            </a:r>
            <a:r>
              <a:rPr lang="ko-KR" altLang="en-US" b="1" err="1"/>
              <a:t>포맷</a:t>
            </a:r>
            <a:r>
              <a:rPr lang="ko-KR" altLang="en-US" err="1"/>
              <a:t>를</a:t>
            </a:r>
            <a:r>
              <a:rPr lang="ko-KR" altLang="en-US"/>
              <a:t> 간단하게 소개해드리자면 </a:t>
            </a:r>
            <a:r>
              <a:rPr lang="en-US" altLang="ko-KR" b="1">
                <a:solidFill>
                  <a:srgbClr val="012640"/>
                </a:solidFill>
                <a:latin typeface="Arial" panose="020B0604020202020204" pitchFamily="34" charset="0"/>
              </a:rPr>
              <a:t>Windows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 운영 체제</a:t>
            </a:r>
            <a:r>
              <a:rPr lang="ko-KR" altLang="en-US" b="0">
                <a:solidFill>
                  <a:srgbClr val="012640"/>
                </a:solidFill>
                <a:latin typeface="Arial" panose="020B0604020202020204" pitchFamily="34" charset="0"/>
              </a:rPr>
              <a:t>에서 사용되는 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실행 파일</a:t>
            </a:r>
            <a:r>
              <a:rPr lang="en-US" altLang="ko-KR" b="1">
                <a:solidFill>
                  <a:srgbClr val="012640"/>
                </a:solidFill>
                <a:latin typeface="Arial" panose="020B0604020202020204" pitchFamily="34" charset="0"/>
              </a:rPr>
              <a:t>, DLL, Object 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코드</a:t>
            </a:r>
            <a:r>
              <a:rPr lang="ko-KR" altLang="en-US" b="0">
                <a:solidFill>
                  <a:srgbClr val="012640"/>
                </a:solidFill>
                <a:latin typeface="Arial" panose="020B0604020202020204" pitchFamily="34" charset="0"/>
              </a:rPr>
              <a:t> 등을 위한 파일 형식이고 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윈도우 </a:t>
            </a:r>
            <a:r>
              <a:rPr lang="ko-KR" altLang="en-US" b="1" err="1">
                <a:solidFill>
                  <a:srgbClr val="012640"/>
                </a:solidFill>
                <a:latin typeface="Arial" panose="020B0604020202020204" pitchFamily="34" charset="0"/>
              </a:rPr>
              <a:t>로더</a:t>
            </a:r>
            <a:r>
              <a:rPr lang="ko-KR" altLang="en-US" b="0" err="1">
                <a:solidFill>
                  <a:srgbClr val="012640"/>
                </a:solidFill>
                <a:latin typeface="Arial" panose="020B0604020202020204" pitchFamily="34" charset="0"/>
              </a:rPr>
              <a:t>가</a:t>
            </a:r>
            <a:r>
              <a:rPr lang="ko-KR" altLang="en-US" b="0">
                <a:solidFill>
                  <a:srgbClr val="012640"/>
                </a:solidFill>
                <a:latin typeface="Arial" panose="020B0604020202020204" pitchFamily="34" charset="0"/>
              </a:rPr>
              <a:t> 실행 가능한 코드를 관리하는데 필요한 정보를 </a:t>
            </a:r>
            <a:r>
              <a:rPr lang="ko-KR" altLang="en-US" b="1" err="1">
                <a:solidFill>
                  <a:srgbClr val="012640"/>
                </a:solidFill>
                <a:latin typeface="Arial" panose="020B0604020202020204" pitchFamily="34" charset="0"/>
              </a:rPr>
              <a:t>캡슐화</a:t>
            </a:r>
            <a:r>
              <a:rPr lang="ko-KR" altLang="en-US" b="0" err="1">
                <a:solidFill>
                  <a:srgbClr val="012640"/>
                </a:solidFill>
                <a:latin typeface="Arial" panose="020B0604020202020204" pitchFamily="34" charset="0"/>
              </a:rPr>
              <a:t>한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 데이터 구조체</a:t>
            </a:r>
            <a:r>
              <a:rPr lang="ko-KR" altLang="en-US" b="0">
                <a:solidFill>
                  <a:srgbClr val="012640"/>
                </a:solidFill>
                <a:latin typeface="Arial" panose="020B0604020202020204" pitchFamily="34" charset="0"/>
              </a:rPr>
              <a:t>입니다</a:t>
            </a:r>
            <a:r>
              <a:rPr lang="en-US" altLang="ko-KR" b="0">
                <a:solidFill>
                  <a:srgbClr val="012640"/>
                </a:solidFill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>
                <a:solidFill>
                  <a:srgbClr val="012640"/>
                </a:solidFill>
                <a:latin typeface="Arial" panose="020B0604020202020204" pitchFamily="34" charset="0"/>
              </a:rPr>
              <a:t>하단을 보시면 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실행계열</a:t>
            </a:r>
            <a:r>
              <a:rPr lang="ko-KR" altLang="en-US" b="0">
                <a:solidFill>
                  <a:srgbClr val="012640"/>
                </a:solidFill>
                <a:latin typeface="Arial" panose="020B0604020202020204" pitchFamily="34" charset="0"/>
              </a:rPr>
              <a:t>과 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라이브러리 계열</a:t>
            </a:r>
            <a:r>
              <a:rPr lang="en-US" altLang="ko-KR" b="0">
                <a:solidFill>
                  <a:srgbClr val="012640"/>
                </a:solidFill>
                <a:latin typeface="Arial" panose="020B0604020202020204" pitchFamily="34" charset="0"/>
              </a:rPr>
              <a:t>, 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드라이버 계열</a:t>
            </a:r>
            <a:r>
              <a:rPr lang="en-US" altLang="ko-KR" b="0">
                <a:solidFill>
                  <a:srgbClr val="012640"/>
                </a:solidFill>
                <a:latin typeface="Arial" panose="020B0604020202020204" pitchFamily="34" charset="0"/>
              </a:rPr>
              <a:t>, 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오브젝트 </a:t>
            </a:r>
            <a:r>
              <a:rPr lang="ko-KR" altLang="en-US" b="1" err="1">
                <a:solidFill>
                  <a:srgbClr val="012640"/>
                </a:solidFill>
                <a:latin typeface="Arial" panose="020B0604020202020204" pitchFamily="34" charset="0"/>
              </a:rPr>
              <a:t>파일</a:t>
            </a:r>
            <a:r>
              <a:rPr lang="ko-KR" altLang="en-US" b="0" err="1">
                <a:solidFill>
                  <a:srgbClr val="012640"/>
                </a:solidFill>
                <a:latin typeface="Arial" panose="020B0604020202020204" pitchFamily="34" charset="0"/>
              </a:rPr>
              <a:t>등</a:t>
            </a:r>
            <a:r>
              <a:rPr lang="ko-KR" altLang="en-US" b="0">
                <a:solidFill>
                  <a:srgbClr val="012640"/>
                </a:solidFill>
                <a:latin typeface="Arial" panose="020B0604020202020204" pitchFamily="34" charset="0"/>
              </a:rPr>
              <a:t> 윈도우에서만 작동하는 확장자들이</a:t>
            </a:r>
            <a:r>
              <a:rPr lang="en-US" altLang="ko-KR" b="0">
                <a:solidFill>
                  <a:srgbClr val="012640"/>
                </a:solidFill>
                <a:latin typeface="Arial" panose="020B0604020202020204" pitchFamily="34" charset="0"/>
              </a:rPr>
              <a:t> </a:t>
            </a:r>
            <a:r>
              <a:rPr lang="ko-KR" altLang="en-US" b="0">
                <a:solidFill>
                  <a:srgbClr val="012640"/>
                </a:solidFill>
                <a:latin typeface="Arial" panose="020B0604020202020204" pitchFamily="34" charset="0"/>
              </a:rPr>
              <a:t>존재합니다</a:t>
            </a:r>
            <a:r>
              <a:rPr lang="en-US" altLang="ko-KR" b="0">
                <a:solidFill>
                  <a:srgbClr val="012640"/>
                </a:solidFill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>
                <a:solidFill>
                  <a:srgbClr val="012640"/>
                </a:solidFill>
                <a:latin typeface="Arial" panose="020B0604020202020204" pitchFamily="34" charset="0"/>
              </a:rPr>
              <a:t>그리고 좌측에 있는 그림은 </a:t>
            </a:r>
            <a:r>
              <a:rPr lang="en-US" altLang="ko-KR" b="1">
                <a:solidFill>
                  <a:srgbClr val="012640"/>
                </a:solidFill>
                <a:latin typeface="Arial" panose="020B0604020202020204" pitchFamily="34" charset="0"/>
              </a:rPr>
              <a:t>PE 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구조</a:t>
            </a:r>
            <a:r>
              <a:rPr lang="ko-KR" altLang="en-US" b="0">
                <a:solidFill>
                  <a:srgbClr val="012640"/>
                </a:solidFill>
                <a:latin typeface="Arial" panose="020B0604020202020204" pitchFamily="34" charset="0"/>
              </a:rPr>
              <a:t>인데 상단은 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헤더</a:t>
            </a:r>
            <a:r>
              <a:rPr lang="en-US" altLang="ko-KR" b="0">
                <a:solidFill>
                  <a:srgbClr val="012640"/>
                </a:solidFill>
                <a:latin typeface="Arial" panose="020B0604020202020204" pitchFamily="34" charset="0"/>
              </a:rPr>
              <a:t>, </a:t>
            </a:r>
            <a:r>
              <a:rPr lang="ko-KR" altLang="en-US" b="0">
                <a:solidFill>
                  <a:srgbClr val="012640"/>
                </a:solidFill>
                <a:latin typeface="Arial" panose="020B0604020202020204" pitchFamily="34" charset="0"/>
              </a:rPr>
              <a:t>하단은 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바디</a:t>
            </a:r>
            <a:r>
              <a:rPr lang="ko-KR" altLang="en-US" b="0">
                <a:solidFill>
                  <a:srgbClr val="012640"/>
                </a:solidFill>
                <a:latin typeface="Arial" panose="020B0604020202020204" pitchFamily="34" charset="0"/>
              </a:rPr>
              <a:t>로 나눠지고 이 중 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헤더부분만 사용</a:t>
            </a:r>
            <a:r>
              <a:rPr lang="ko-KR" altLang="en-US" b="0">
                <a:solidFill>
                  <a:srgbClr val="012640"/>
                </a:solidFill>
                <a:latin typeface="Arial" panose="020B0604020202020204" pitchFamily="34" charset="0"/>
              </a:rPr>
              <a:t>하려고 했습니다</a:t>
            </a:r>
            <a:r>
              <a:rPr lang="en-US" altLang="ko-KR" b="0">
                <a:solidFill>
                  <a:srgbClr val="012640"/>
                </a:solidFill>
                <a:latin typeface="Arial" panose="020B0604020202020204" pitchFamily="34" charset="0"/>
              </a:rPr>
              <a:t>. </a:t>
            </a:r>
            <a:r>
              <a:rPr lang="ko-KR" altLang="en-US" b="0">
                <a:solidFill>
                  <a:srgbClr val="012640"/>
                </a:solidFill>
                <a:latin typeface="Arial" panose="020B0604020202020204" pitchFamily="34" charset="0"/>
              </a:rPr>
              <a:t>여기서 헤더부분을 조금만 더 자세히 설명해드리면</a:t>
            </a:r>
            <a:r>
              <a:rPr lang="en-US" altLang="ko-KR" b="0">
                <a:solidFill>
                  <a:srgbClr val="012640"/>
                </a:solidFill>
                <a:latin typeface="Arial" panose="020B0604020202020204" pitchFamily="34" charset="0"/>
              </a:rPr>
              <a:t>…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>
              <a:solidFill>
                <a:srgbClr val="012640"/>
              </a:solidFill>
              <a:latin typeface="Arial" panose="020B0604020202020204" pitchFamily="34" charset="0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493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다음 표와 같이 </a:t>
            </a:r>
            <a:r>
              <a:rPr lang="en-US" altLang="ko-KR" b="1" err="1"/>
              <a:t>DOS_Header</a:t>
            </a:r>
            <a:r>
              <a:rPr lang="ko-KR" altLang="en-US"/>
              <a:t>는 </a:t>
            </a:r>
            <a:r>
              <a:rPr lang="en-US" altLang="ko-KR" sz="1200" b="1">
                <a:solidFill>
                  <a:srgbClr val="012640"/>
                </a:solidFill>
              </a:rPr>
              <a:t>PE </a:t>
            </a:r>
            <a:r>
              <a:rPr lang="ko-KR" altLang="en-US" sz="1200" b="1">
                <a:solidFill>
                  <a:srgbClr val="012640"/>
                </a:solidFill>
              </a:rPr>
              <a:t>구조</a:t>
            </a:r>
            <a:r>
              <a:rPr lang="ko-KR" altLang="en-US" sz="1200" b="0">
                <a:solidFill>
                  <a:srgbClr val="012640"/>
                </a:solidFill>
              </a:rPr>
              <a:t>를 </a:t>
            </a:r>
            <a:r>
              <a:rPr lang="ko-KR" altLang="en-US" sz="1200">
                <a:solidFill>
                  <a:srgbClr val="012640"/>
                </a:solidFill>
              </a:rPr>
              <a:t>가지고 있는 파일인지 판단합니다</a:t>
            </a:r>
            <a:r>
              <a:rPr lang="en-US" altLang="ko-KR" sz="1200">
                <a:solidFill>
                  <a:srgbClr val="012640"/>
                </a:solidFill>
              </a:rPr>
              <a:t>. </a:t>
            </a:r>
            <a:r>
              <a:rPr lang="ko-KR" altLang="en-US" sz="1200">
                <a:solidFill>
                  <a:srgbClr val="012640"/>
                </a:solidFill>
              </a:rPr>
              <a:t>여기서 </a:t>
            </a:r>
            <a:r>
              <a:rPr lang="en-US" altLang="ko-KR" sz="1200">
                <a:solidFill>
                  <a:srgbClr val="012640"/>
                </a:solidFill>
              </a:rPr>
              <a:t>TMI</a:t>
            </a:r>
            <a:r>
              <a:rPr lang="ko-KR" altLang="en-US" sz="1200">
                <a:solidFill>
                  <a:srgbClr val="012640"/>
                </a:solidFill>
              </a:rPr>
              <a:t>를 하나 말씀드리자면 </a:t>
            </a:r>
            <a:r>
              <a:rPr lang="en-US" altLang="ko-KR" sz="1200" err="1">
                <a:solidFill>
                  <a:srgbClr val="012640"/>
                </a:solidFill>
              </a:rPr>
              <a:t>Hxd</a:t>
            </a:r>
            <a:r>
              <a:rPr lang="en-US" altLang="ko-KR" sz="1200">
                <a:solidFill>
                  <a:srgbClr val="012640"/>
                </a:solidFill>
              </a:rPr>
              <a:t> </a:t>
            </a:r>
            <a:r>
              <a:rPr lang="ko-KR" altLang="en-US" sz="1200">
                <a:solidFill>
                  <a:srgbClr val="012640"/>
                </a:solidFill>
              </a:rPr>
              <a:t>에디터나 파일을 바이너리로 </a:t>
            </a:r>
            <a:r>
              <a:rPr lang="ko-KR" altLang="en-US" sz="1200" err="1">
                <a:solidFill>
                  <a:srgbClr val="012640"/>
                </a:solidFill>
              </a:rPr>
              <a:t>열어보신분들은</a:t>
            </a:r>
            <a:r>
              <a:rPr lang="ko-KR" altLang="en-US" sz="1200">
                <a:solidFill>
                  <a:srgbClr val="012640"/>
                </a:solidFill>
              </a:rPr>
              <a:t> </a:t>
            </a:r>
            <a:r>
              <a:rPr lang="en-US" altLang="ko-KR" sz="1200">
                <a:solidFill>
                  <a:srgbClr val="012640"/>
                </a:solidFill>
              </a:rPr>
              <a:t>16</a:t>
            </a:r>
            <a:r>
              <a:rPr lang="ko-KR" altLang="en-US" sz="1200">
                <a:solidFill>
                  <a:srgbClr val="012640"/>
                </a:solidFill>
              </a:rPr>
              <a:t>진수 값 </a:t>
            </a:r>
            <a:r>
              <a:rPr lang="en-US" altLang="ko-KR" sz="1200" b="1">
                <a:solidFill>
                  <a:srgbClr val="012640"/>
                </a:solidFill>
              </a:rPr>
              <a:t>4D 5A</a:t>
            </a:r>
            <a:r>
              <a:rPr lang="ko-KR" altLang="en-US" sz="1200">
                <a:solidFill>
                  <a:srgbClr val="012640"/>
                </a:solidFill>
              </a:rPr>
              <a:t> 즉</a:t>
            </a:r>
            <a:r>
              <a:rPr lang="en-US" altLang="ko-KR" sz="1200">
                <a:solidFill>
                  <a:srgbClr val="012640"/>
                </a:solidFill>
              </a:rPr>
              <a:t>,</a:t>
            </a:r>
            <a:r>
              <a:rPr lang="ko-KR" altLang="en-US" sz="1200">
                <a:solidFill>
                  <a:srgbClr val="012640"/>
                </a:solidFill>
              </a:rPr>
              <a:t> </a:t>
            </a:r>
            <a:r>
              <a:rPr lang="en-US" altLang="ko-KR" sz="1200" b="1">
                <a:solidFill>
                  <a:srgbClr val="012640"/>
                </a:solidFill>
              </a:rPr>
              <a:t>MZ</a:t>
            </a:r>
            <a:r>
              <a:rPr lang="ko-KR" altLang="en-US" sz="1200" b="1">
                <a:solidFill>
                  <a:srgbClr val="012640"/>
                </a:solidFill>
              </a:rPr>
              <a:t> </a:t>
            </a:r>
            <a:r>
              <a:rPr lang="ko-KR" altLang="en-US" sz="1200" b="1" err="1">
                <a:solidFill>
                  <a:srgbClr val="012640"/>
                </a:solidFill>
              </a:rPr>
              <a:t>시그니처</a:t>
            </a:r>
            <a:r>
              <a:rPr lang="ko-KR" altLang="en-US" sz="1200" b="0" err="1">
                <a:solidFill>
                  <a:srgbClr val="012640"/>
                </a:solidFill>
              </a:rPr>
              <a:t>를</a:t>
            </a:r>
            <a:r>
              <a:rPr lang="ko-KR" altLang="en-US" sz="1200">
                <a:solidFill>
                  <a:srgbClr val="012640"/>
                </a:solidFill>
              </a:rPr>
              <a:t> 많이 보셨을 것입니다</a:t>
            </a:r>
            <a:r>
              <a:rPr lang="en-US" altLang="ko-KR" sz="1200">
                <a:solidFill>
                  <a:srgbClr val="012640"/>
                </a:solidFill>
              </a:rPr>
              <a:t>. </a:t>
            </a:r>
            <a:r>
              <a:rPr lang="ko-KR" altLang="en-US" sz="1200">
                <a:solidFill>
                  <a:srgbClr val="012640"/>
                </a:solidFill>
              </a:rPr>
              <a:t>여기서 </a:t>
            </a:r>
            <a:r>
              <a:rPr lang="en-US" altLang="ko-KR" sz="1200" b="1">
                <a:solidFill>
                  <a:srgbClr val="012640"/>
                </a:solidFill>
              </a:rPr>
              <a:t>MZ</a:t>
            </a:r>
            <a:r>
              <a:rPr lang="ko-KR" altLang="en-US" sz="1200">
                <a:solidFill>
                  <a:srgbClr val="012640"/>
                </a:solidFill>
              </a:rPr>
              <a:t>는 </a:t>
            </a:r>
            <a:r>
              <a:rPr lang="en-US" altLang="ko-KR" sz="1200" b="1">
                <a:solidFill>
                  <a:srgbClr val="012640"/>
                </a:solidFill>
              </a:rPr>
              <a:t>PE </a:t>
            </a:r>
            <a:r>
              <a:rPr lang="ko-KR" altLang="en-US" sz="1200" b="1">
                <a:solidFill>
                  <a:srgbClr val="012640"/>
                </a:solidFill>
              </a:rPr>
              <a:t>구조 개발자</a:t>
            </a:r>
            <a:r>
              <a:rPr lang="ko-KR" altLang="en-US" sz="1200">
                <a:solidFill>
                  <a:srgbClr val="012640"/>
                </a:solidFill>
              </a:rPr>
              <a:t>인 </a:t>
            </a:r>
            <a:r>
              <a:rPr lang="ko-KR" altLang="en-US" sz="1200" b="1">
                <a:solidFill>
                  <a:srgbClr val="012640"/>
                </a:solidFill>
              </a:rPr>
              <a:t>마크 </a:t>
            </a:r>
            <a:r>
              <a:rPr lang="ko-KR" altLang="en-US" sz="1200" b="1" err="1">
                <a:solidFill>
                  <a:srgbClr val="012640"/>
                </a:solidFill>
              </a:rPr>
              <a:t>즈비코브스키</a:t>
            </a:r>
            <a:r>
              <a:rPr lang="ko-KR" altLang="en-US" sz="1200" err="1">
                <a:solidFill>
                  <a:srgbClr val="012640"/>
                </a:solidFill>
              </a:rPr>
              <a:t>의</a:t>
            </a:r>
            <a:r>
              <a:rPr lang="ko-KR" altLang="en-US" sz="1200">
                <a:solidFill>
                  <a:srgbClr val="012640"/>
                </a:solidFill>
              </a:rPr>
              <a:t> 이름을 따온 것이라고 합니다</a:t>
            </a:r>
            <a:r>
              <a:rPr lang="en-US" altLang="ko-KR" sz="1200">
                <a:solidFill>
                  <a:srgbClr val="012640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>
                <a:solidFill>
                  <a:srgbClr val="012640"/>
                </a:solidFill>
              </a:rPr>
              <a:t>이어서 </a:t>
            </a:r>
            <a:r>
              <a:rPr lang="en-US" altLang="ko-KR" sz="1200" b="1">
                <a:solidFill>
                  <a:srgbClr val="012640"/>
                </a:solidFill>
              </a:rPr>
              <a:t>DOS Stub</a:t>
            </a:r>
            <a:r>
              <a:rPr lang="ko-KR" altLang="en-US" sz="1200" b="0">
                <a:solidFill>
                  <a:srgbClr val="012640"/>
                </a:solidFill>
              </a:rPr>
              <a:t>은 </a:t>
            </a:r>
            <a:r>
              <a:rPr lang="en-US" altLang="ko-KR" sz="1200" b="0">
                <a:solidFill>
                  <a:srgbClr val="012640"/>
                </a:solidFill>
              </a:rPr>
              <a:t>.. </a:t>
            </a:r>
            <a:r>
              <a:rPr lang="ko-KR" altLang="en-US" sz="1200" b="0" err="1">
                <a:solidFill>
                  <a:srgbClr val="012640"/>
                </a:solidFill>
              </a:rPr>
              <a:t>피피티</a:t>
            </a:r>
            <a:r>
              <a:rPr lang="ko-KR" altLang="en-US" sz="1200" b="0">
                <a:solidFill>
                  <a:srgbClr val="012640"/>
                </a:solidFill>
              </a:rPr>
              <a:t> 참조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33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/>
              <a:t>우선 </a:t>
            </a:r>
            <a:r>
              <a:rPr lang="en-US" altLang="ko-KR" b="1"/>
              <a:t>PE</a:t>
            </a:r>
            <a:r>
              <a:rPr lang="ko-KR" altLang="en-US" b="1"/>
              <a:t> </a:t>
            </a:r>
            <a:r>
              <a:rPr lang="en-US" altLang="ko-KR" b="1"/>
              <a:t>header</a:t>
            </a:r>
            <a:r>
              <a:rPr lang="ko-KR" altLang="en-US" b="0"/>
              <a:t>를 </a:t>
            </a:r>
            <a:r>
              <a:rPr lang="ko-KR" altLang="en-US" b="1"/>
              <a:t>추출하는 스크립트</a:t>
            </a:r>
            <a:r>
              <a:rPr lang="ko-KR" altLang="en-US" b="0"/>
              <a:t>를 따로 작성하였습니다</a:t>
            </a:r>
            <a:r>
              <a:rPr lang="en-US" altLang="ko-KR" b="0"/>
              <a:t>.</a:t>
            </a:r>
          </a:p>
          <a:p>
            <a:r>
              <a:rPr lang="ko-KR" altLang="en-US" b="0"/>
              <a:t>악성코드 샘플의 </a:t>
            </a:r>
            <a:r>
              <a:rPr lang="en-US" altLang="ko-KR" b="1"/>
              <a:t>PE</a:t>
            </a:r>
            <a:r>
              <a:rPr lang="ko-KR" altLang="en-US" b="1"/>
              <a:t> </a:t>
            </a:r>
            <a:r>
              <a:rPr lang="en-US" altLang="ko-KR" b="1"/>
              <a:t>Header</a:t>
            </a:r>
            <a:r>
              <a:rPr lang="ko-KR" altLang="en-US" b="0"/>
              <a:t>에서 추출한 결과를 이미징에 활용하여 </a:t>
            </a:r>
            <a:r>
              <a:rPr lang="en-US" altLang="ko-KR" b="1"/>
              <a:t>binary file</a:t>
            </a:r>
            <a:r>
              <a:rPr lang="ko-KR" altLang="en-US" b="1"/>
              <a:t>과 비교</a:t>
            </a:r>
            <a:r>
              <a:rPr lang="ko-KR" altLang="en-US" b="0"/>
              <a:t>할 수 있도록 </a:t>
            </a:r>
            <a:r>
              <a:rPr lang="en-US" altLang="ko-KR" b="0"/>
              <a:t>csv </a:t>
            </a:r>
            <a:r>
              <a:rPr lang="ko-KR" altLang="en-US" b="0"/>
              <a:t>형식으로 </a:t>
            </a:r>
            <a:r>
              <a:rPr lang="ko-KR" altLang="en-US" b="1" err="1"/>
              <a:t>전처리</a:t>
            </a:r>
            <a:r>
              <a:rPr lang="ko-KR" altLang="en-US" b="0" err="1"/>
              <a:t>하였습니다</a:t>
            </a:r>
            <a:r>
              <a:rPr lang="en-US" altLang="ko-KR" b="0"/>
              <a:t>.</a:t>
            </a:r>
            <a:endParaRPr lang="ko-KR" altLang="en-US" b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842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/>
              <a:t>다음으로 </a:t>
            </a:r>
            <a:r>
              <a:rPr lang="ko-KR" altLang="en-US" b="1"/>
              <a:t>바이너리 추출</a:t>
            </a:r>
            <a:r>
              <a:rPr lang="ko-KR" altLang="en-US"/>
              <a:t>에 대해 </a:t>
            </a:r>
            <a:r>
              <a:rPr lang="ko-KR" altLang="en-US" err="1"/>
              <a:t>설명드리겠습니다</a:t>
            </a:r>
            <a:r>
              <a:rPr lang="en-US" altLang="ko-KR"/>
              <a:t>. </a:t>
            </a:r>
            <a:r>
              <a:rPr lang="ko-KR" altLang="en-US" b="1"/>
              <a:t>이진 파일</a:t>
            </a:r>
            <a:r>
              <a:rPr lang="ko-KR" altLang="en-US"/>
              <a:t> 즉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ko-KR" altLang="en-US" b="1"/>
              <a:t>바이너리 파일</a:t>
            </a:r>
            <a:r>
              <a:rPr lang="ko-KR" altLang="en-US"/>
              <a:t>은 </a:t>
            </a:r>
            <a:r>
              <a:rPr lang="ko-KR" altLang="en-US" sz="1200" b="0">
                <a:solidFill>
                  <a:srgbClr val="012640"/>
                </a:solidFill>
                <a:latin typeface="Arial" panose="020B0604020202020204" pitchFamily="34" charset="0"/>
              </a:rPr>
              <a:t>텍스트 파일이 아닌 </a:t>
            </a:r>
            <a:r>
              <a:rPr lang="ko-KR" altLang="en-US" sz="1200" b="1">
                <a:solidFill>
                  <a:srgbClr val="012640"/>
                </a:solidFill>
                <a:latin typeface="Arial" panose="020B0604020202020204" pitchFamily="34" charset="0"/>
              </a:rPr>
              <a:t>컴퓨팅 파일</a:t>
            </a:r>
            <a:r>
              <a:rPr lang="ko-KR" altLang="en-US" sz="1200" b="0">
                <a:solidFill>
                  <a:srgbClr val="012640"/>
                </a:solidFill>
                <a:latin typeface="Arial" panose="020B0604020202020204" pitchFamily="34" charset="0"/>
              </a:rPr>
              <a:t>이고 컴퓨터 저장과 처리 목적을 위해 </a:t>
            </a:r>
            <a:r>
              <a:rPr lang="ko-KR" altLang="en-US" sz="1200" b="1">
                <a:solidFill>
                  <a:srgbClr val="012640"/>
                </a:solidFill>
                <a:latin typeface="Arial" panose="020B0604020202020204" pitchFamily="34" charset="0"/>
              </a:rPr>
              <a:t>이진 형식</a:t>
            </a:r>
            <a:r>
              <a:rPr lang="ko-KR" altLang="en-US" sz="1200" b="0">
                <a:solidFill>
                  <a:srgbClr val="012640"/>
                </a:solidFill>
                <a:latin typeface="Arial" panose="020B0604020202020204" pitchFamily="34" charset="0"/>
              </a:rPr>
              <a:t>으로 </a:t>
            </a:r>
            <a:r>
              <a:rPr lang="ko-KR" altLang="en-US" sz="1200" b="1" err="1">
                <a:solidFill>
                  <a:srgbClr val="012640"/>
                </a:solidFill>
                <a:latin typeface="Arial" panose="020B0604020202020204" pitchFamily="34" charset="0"/>
              </a:rPr>
              <a:t>인코딩된</a:t>
            </a:r>
            <a:r>
              <a:rPr lang="ko-KR" altLang="en-US" sz="1200" b="1">
                <a:solidFill>
                  <a:srgbClr val="012640"/>
                </a:solidFill>
                <a:latin typeface="Arial" panose="020B0604020202020204" pitchFamily="34" charset="0"/>
              </a:rPr>
              <a:t> 데이터</a:t>
            </a:r>
            <a:r>
              <a:rPr lang="ko-KR" altLang="en-US" sz="1200" b="0">
                <a:solidFill>
                  <a:srgbClr val="012640"/>
                </a:solidFill>
                <a:latin typeface="Arial" panose="020B0604020202020204" pitchFamily="34" charset="0"/>
              </a:rPr>
              <a:t>입니다</a:t>
            </a:r>
            <a:r>
              <a:rPr lang="en-US" altLang="ko-KR" sz="1200" b="0">
                <a:solidFill>
                  <a:srgbClr val="012640"/>
                </a:solidFill>
                <a:latin typeface="Arial" panose="020B0604020202020204" pitchFamily="34" charset="0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0">
                <a:solidFill>
                  <a:srgbClr val="012640"/>
                </a:solidFill>
                <a:latin typeface="Arial" panose="020B0604020202020204" pitchFamily="34" charset="0"/>
              </a:rPr>
              <a:t>왼쪽 사진에서 </a:t>
            </a:r>
            <a:r>
              <a:rPr lang="en-US" altLang="ko-KR" sz="1200" b="1">
                <a:solidFill>
                  <a:srgbClr val="012640"/>
                </a:solidFill>
                <a:latin typeface="Arial" panose="020B0604020202020204" pitchFamily="34" charset="0"/>
              </a:rPr>
              <a:t>4D 5A</a:t>
            </a:r>
            <a:r>
              <a:rPr lang="ko-KR" altLang="en-US" sz="1200" b="0">
                <a:solidFill>
                  <a:srgbClr val="012640"/>
                </a:solidFill>
                <a:latin typeface="Arial" panose="020B0604020202020204" pitchFamily="34" charset="0"/>
              </a:rPr>
              <a:t>부터 쭉 이어는 </a:t>
            </a:r>
            <a:r>
              <a:rPr lang="en-US" altLang="ko-KR" sz="1200" b="0">
                <a:solidFill>
                  <a:srgbClr val="012640"/>
                </a:solidFill>
                <a:latin typeface="Arial" panose="020B0604020202020204" pitchFamily="34" charset="0"/>
              </a:rPr>
              <a:t>16</a:t>
            </a:r>
            <a:r>
              <a:rPr lang="ko-KR" altLang="en-US" sz="1200" b="0">
                <a:solidFill>
                  <a:srgbClr val="012640"/>
                </a:solidFill>
                <a:latin typeface="Arial" panose="020B0604020202020204" pitchFamily="34" charset="0"/>
              </a:rPr>
              <a:t>진수 값들을 저장한 것을 </a:t>
            </a:r>
            <a:r>
              <a:rPr lang="ko-KR" altLang="en-US" sz="1200" b="1">
                <a:solidFill>
                  <a:srgbClr val="012640"/>
                </a:solidFill>
                <a:latin typeface="Arial" panose="020B0604020202020204" pitchFamily="34" charset="0"/>
              </a:rPr>
              <a:t>바이너리 파일</a:t>
            </a:r>
            <a:r>
              <a:rPr lang="ko-KR" altLang="en-US" sz="1200" b="0">
                <a:solidFill>
                  <a:srgbClr val="012640"/>
                </a:solidFill>
                <a:latin typeface="Arial" panose="020B0604020202020204" pitchFamily="34" charset="0"/>
              </a:rPr>
              <a:t>이라고 합니다</a:t>
            </a:r>
            <a:r>
              <a:rPr lang="en-US" altLang="ko-KR" sz="1200" b="0">
                <a:solidFill>
                  <a:srgbClr val="01264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45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214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/>
              <a:t>바이너리</a:t>
            </a:r>
            <a:r>
              <a:rPr lang="ko-KR" altLang="en-US"/>
              <a:t>를 </a:t>
            </a:r>
            <a:r>
              <a:rPr lang="ko-KR" altLang="en-US" b="1"/>
              <a:t>추출</a:t>
            </a:r>
            <a:r>
              <a:rPr lang="ko-KR" altLang="en-US"/>
              <a:t>하는 방법은 왼쪽 코드와 같이 </a:t>
            </a:r>
            <a:r>
              <a:rPr lang="en-US" altLang="ko-KR" b="1"/>
              <a:t>open</a:t>
            </a:r>
            <a:r>
              <a:rPr lang="ko-KR" altLang="en-US" b="1"/>
              <a:t>을 </a:t>
            </a:r>
            <a:r>
              <a:rPr lang="en-US" altLang="ko-KR" b="1" err="1"/>
              <a:t>rb</a:t>
            </a:r>
            <a:r>
              <a:rPr lang="en-US" altLang="ko-KR" b="1"/>
              <a:t>(read</a:t>
            </a:r>
            <a:r>
              <a:rPr lang="ko-KR" altLang="en-US" b="1"/>
              <a:t> </a:t>
            </a:r>
            <a:r>
              <a:rPr lang="en-US" altLang="ko-KR" b="1"/>
              <a:t>binary)</a:t>
            </a:r>
            <a:r>
              <a:rPr lang="ko-KR" altLang="en-US" b="1"/>
              <a:t>모드</a:t>
            </a:r>
            <a:r>
              <a:rPr lang="ko-KR" altLang="en-US"/>
              <a:t>로 열어 </a:t>
            </a:r>
            <a:r>
              <a:rPr lang="ko-KR" altLang="en-US" b="1"/>
              <a:t>저장</a:t>
            </a:r>
            <a:r>
              <a:rPr lang="ko-KR" altLang="en-US"/>
              <a:t>하는 과정으로 이뤄집니다</a:t>
            </a:r>
            <a:r>
              <a:rPr lang="en-US" altLang="ko-KR"/>
              <a:t>. </a:t>
            </a:r>
            <a:r>
              <a:rPr lang="ko-KR" altLang="en-US"/>
              <a:t>그리면 우측과 같이 </a:t>
            </a:r>
            <a:r>
              <a:rPr lang="ko-KR" altLang="en-US" b="1"/>
              <a:t>저장</a:t>
            </a:r>
            <a:r>
              <a:rPr lang="ko-KR" altLang="en-US"/>
              <a:t>된 값들이 </a:t>
            </a:r>
            <a:r>
              <a:rPr lang="ko-KR" altLang="en-US" b="1"/>
              <a:t>출력</a:t>
            </a:r>
            <a:r>
              <a:rPr lang="ko-KR" altLang="en-US"/>
              <a:t>되는 것을 확인할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13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두 사진들은 각각 </a:t>
            </a:r>
            <a:r>
              <a:rPr lang="ko-KR" altLang="en-US" b="1"/>
              <a:t>데이터를 추출한 결과들 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상단 사진은 </a:t>
            </a:r>
            <a:r>
              <a:rPr lang="en-US" altLang="ko-KR" b="1"/>
              <a:t>PE </a:t>
            </a:r>
            <a:r>
              <a:rPr lang="ko-KR" altLang="en-US" b="1"/>
              <a:t>헤더는 </a:t>
            </a:r>
            <a:r>
              <a:rPr lang="ko-KR" altLang="en-US"/>
              <a:t>앞서 소개해드린 </a:t>
            </a:r>
            <a:r>
              <a:rPr lang="ko-KR" altLang="en-US" b="0"/>
              <a:t>정보들을 </a:t>
            </a:r>
            <a:r>
              <a:rPr lang="en-US" altLang="ko-KR" b="1"/>
              <a:t>csv</a:t>
            </a:r>
            <a:r>
              <a:rPr lang="ko-KR" altLang="en-US" b="1"/>
              <a:t>로 저장</a:t>
            </a:r>
            <a:r>
              <a:rPr lang="ko-KR" altLang="en-US"/>
              <a:t>한 것이고 하단 사진은 상단의 데이터를 </a:t>
            </a:r>
            <a:r>
              <a:rPr lang="en-US" altLang="ko-KR" b="1"/>
              <a:t>int</a:t>
            </a:r>
            <a:r>
              <a:rPr lang="ko-KR" altLang="en-US" b="1"/>
              <a:t>형으로 바꿔서 저장</a:t>
            </a:r>
            <a:r>
              <a:rPr lang="ko-KR" altLang="en-US"/>
              <a:t>한 데이터입니다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308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지금 보이는 두 이미지는 방금 보여드린 </a:t>
            </a:r>
            <a:r>
              <a:rPr lang="ko-KR" altLang="en-US" b="1"/>
              <a:t>데이터</a:t>
            </a:r>
            <a:r>
              <a:rPr lang="ko-KR" altLang="en-US"/>
              <a:t>를 가지고 </a:t>
            </a:r>
            <a:r>
              <a:rPr lang="ko-KR" altLang="en-US" b="1"/>
              <a:t>두가지의 이미지화 방식으로 </a:t>
            </a:r>
            <a:r>
              <a:rPr lang="ko-KR" altLang="en-US" b="1" err="1"/>
              <a:t>이미징한</a:t>
            </a:r>
            <a:r>
              <a:rPr lang="ko-KR" altLang="en-US" b="1"/>
              <a:t> 결과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ko-KR" altLang="en-US"/>
              <a:t>보시는 것과 같이 </a:t>
            </a:r>
            <a:r>
              <a:rPr lang="en-US" altLang="ko-KR" b="1"/>
              <a:t>PE header</a:t>
            </a:r>
            <a:r>
              <a:rPr lang="ko-KR" altLang="en-US"/>
              <a:t>는 값이 이미징을 진행하기에는 값이 매우 부족해 희미하게 보이는 것을 알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두가지 방식을 가지고 어떤 데이터를 사용할 지 고민한 결과 </a:t>
            </a:r>
            <a:r>
              <a:rPr lang="en-US" altLang="ko-KR" b="1"/>
              <a:t>PE header</a:t>
            </a:r>
            <a:r>
              <a:rPr lang="ko-KR" altLang="en-US"/>
              <a:t>와 </a:t>
            </a:r>
            <a:r>
              <a:rPr lang="en-US" altLang="ko-KR" b="1"/>
              <a:t>binary</a:t>
            </a:r>
            <a:r>
              <a:rPr lang="ko-KR" altLang="en-US" b="1"/>
              <a:t> </a:t>
            </a:r>
            <a:r>
              <a:rPr lang="ko-KR" altLang="en-US" b="0"/>
              <a:t>방식을</a:t>
            </a:r>
            <a:r>
              <a:rPr lang="ko-KR" altLang="en-US"/>
              <a:t> 합쳐서 한 이미지에 담자는 얘기도 있었지만 </a:t>
            </a:r>
            <a:r>
              <a:rPr lang="en-US" altLang="ko-KR" b="1"/>
              <a:t>binary </a:t>
            </a:r>
            <a:r>
              <a:rPr lang="ko-KR" altLang="en-US" b="1"/>
              <a:t>파일에는 </a:t>
            </a:r>
            <a:r>
              <a:rPr lang="en-US" altLang="ko-KR" b="1"/>
              <a:t>PE Header</a:t>
            </a:r>
            <a:r>
              <a:rPr lang="ko-KR" altLang="en-US" b="1"/>
              <a:t>가 포함</a:t>
            </a:r>
            <a:r>
              <a:rPr lang="ko-KR" altLang="en-US"/>
              <a:t>되어 있으므로</a:t>
            </a:r>
            <a:endParaRPr lang="en-US" altLang="ko-KR"/>
          </a:p>
          <a:p>
            <a:r>
              <a:rPr lang="ko-KR" altLang="en-US"/>
              <a:t>합치는 것은 의미가 없다고 판단하였고 </a:t>
            </a:r>
            <a:r>
              <a:rPr lang="ko-KR" altLang="en-US" err="1"/>
              <a:t>방금과</a:t>
            </a:r>
            <a:r>
              <a:rPr lang="ko-KR" altLang="en-US"/>
              <a:t> 같은 이유로 </a:t>
            </a:r>
            <a:r>
              <a:rPr lang="en-US" altLang="ko-KR" b="1"/>
              <a:t>binary</a:t>
            </a:r>
            <a:r>
              <a:rPr lang="ko-KR" altLang="en-US" b="1"/>
              <a:t>만 사용하는 것으로 결정</a:t>
            </a:r>
            <a:r>
              <a:rPr lang="ko-KR" altLang="en-US"/>
              <a:t>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951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두번째로 부딪힌 벽은 </a:t>
            </a:r>
            <a:r>
              <a:rPr lang="ko-KR" altLang="en-US" b="1"/>
              <a:t>바이너리</a:t>
            </a:r>
            <a:r>
              <a:rPr lang="ko-KR" altLang="en-US"/>
              <a:t>의 값 중 </a:t>
            </a:r>
            <a:r>
              <a:rPr lang="ko-KR" altLang="en-US" b="1"/>
              <a:t>일부</a:t>
            </a:r>
            <a:r>
              <a:rPr lang="ko-KR" altLang="en-US"/>
              <a:t>를 이용할지</a:t>
            </a:r>
            <a:r>
              <a:rPr lang="en-US" altLang="ko-KR"/>
              <a:t> </a:t>
            </a:r>
            <a:r>
              <a:rPr lang="ko-KR" altLang="en-US" b="1"/>
              <a:t>전체</a:t>
            </a:r>
            <a:r>
              <a:rPr lang="ko-KR" altLang="en-US"/>
              <a:t>를 이용할지가 고민이었습니다</a:t>
            </a:r>
            <a:r>
              <a:rPr lang="en-US" altLang="ko-KR"/>
              <a:t>. </a:t>
            </a:r>
          </a:p>
          <a:p>
            <a:r>
              <a:rPr lang="ko-KR" altLang="en-US"/>
              <a:t>간단히 </a:t>
            </a:r>
            <a:r>
              <a:rPr lang="ko-KR" altLang="en-US" err="1"/>
              <a:t>설명드리면</a:t>
            </a:r>
            <a:r>
              <a:rPr lang="en-US" altLang="ko-KR"/>
              <a:t> </a:t>
            </a:r>
            <a:r>
              <a:rPr lang="ko-KR" altLang="en-US"/>
              <a:t>상단과 같이 </a:t>
            </a:r>
            <a:r>
              <a:rPr lang="en-US" altLang="ko-KR" b="1"/>
              <a:t>EB 07</a:t>
            </a:r>
            <a:r>
              <a:rPr lang="ko-KR" altLang="en-US"/>
              <a:t>들이 이전에 보신 값들이고 해당 값들은 </a:t>
            </a:r>
            <a:r>
              <a:rPr lang="ko-KR" altLang="en-US" b="1"/>
              <a:t>어셈블리어로 번역</a:t>
            </a:r>
            <a:r>
              <a:rPr lang="ko-KR" altLang="en-US"/>
              <a:t>되어 우측 같이 </a:t>
            </a:r>
            <a:r>
              <a:rPr lang="en-US" altLang="ko-KR" b="1"/>
              <a:t>opcode</a:t>
            </a:r>
            <a:r>
              <a:rPr lang="ko-KR" altLang="en-US"/>
              <a:t>와 </a:t>
            </a:r>
            <a:r>
              <a:rPr lang="en-US" altLang="ko-KR" b="1"/>
              <a:t>operand</a:t>
            </a:r>
            <a:r>
              <a:rPr lang="ko-KR" altLang="en-US"/>
              <a:t>로 보여지게 됩니다</a:t>
            </a:r>
            <a:r>
              <a:rPr lang="en-US" altLang="ko-KR"/>
              <a:t>.</a:t>
            </a:r>
          </a:p>
          <a:p>
            <a:r>
              <a:rPr lang="en-US" altLang="ko-KR" b="1"/>
              <a:t>opcode</a:t>
            </a:r>
            <a:r>
              <a:rPr lang="ko-KR" altLang="en-US"/>
              <a:t>는 </a:t>
            </a:r>
            <a:r>
              <a:rPr lang="en-US" altLang="ko-KR" b="1"/>
              <a:t>operation code</a:t>
            </a:r>
            <a:r>
              <a:rPr lang="ko-KR" altLang="en-US"/>
              <a:t>로 </a:t>
            </a:r>
            <a:r>
              <a:rPr lang="ko-KR" altLang="en-US" b="1"/>
              <a:t>명령 코드</a:t>
            </a:r>
            <a:r>
              <a:rPr lang="ko-KR" altLang="en-US"/>
              <a:t>라고 부르고 </a:t>
            </a:r>
            <a:r>
              <a:rPr lang="ko-KR" altLang="en-US" b="1"/>
              <a:t>기계어</a:t>
            </a:r>
            <a:r>
              <a:rPr lang="ko-KR" altLang="en-US"/>
              <a:t>의 일부 수행할 </a:t>
            </a:r>
            <a:r>
              <a:rPr lang="ko-KR" altLang="en-US" b="1"/>
              <a:t>명령어</a:t>
            </a:r>
            <a:r>
              <a:rPr lang="ko-KR" altLang="en-US"/>
              <a:t>를 나타내는 </a:t>
            </a:r>
            <a:r>
              <a:rPr lang="ko-KR" altLang="en-US" b="0"/>
              <a:t>부호</a:t>
            </a:r>
            <a:r>
              <a:rPr lang="ko-KR" altLang="en-US"/>
              <a:t>이고 </a:t>
            </a:r>
            <a:r>
              <a:rPr lang="ko-KR" altLang="en-US" b="1"/>
              <a:t>함수연산</a:t>
            </a:r>
            <a:r>
              <a:rPr lang="en-US" altLang="ko-KR"/>
              <a:t>, </a:t>
            </a:r>
            <a:r>
              <a:rPr lang="ko-KR" altLang="en-US" b="1"/>
              <a:t>자료 전달 연산</a:t>
            </a:r>
            <a:r>
              <a:rPr lang="en-US" altLang="ko-KR"/>
              <a:t>, </a:t>
            </a:r>
            <a:r>
              <a:rPr lang="ko-KR" altLang="en-US" b="1"/>
              <a:t>제어</a:t>
            </a:r>
            <a:r>
              <a:rPr lang="ko-KR" altLang="en-US"/>
              <a:t> </a:t>
            </a:r>
            <a:r>
              <a:rPr lang="ko-KR" altLang="en-US" b="1"/>
              <a:t>연산</a:t>
            </a:r>
            <a:r>
              <a:rPr lang="en-US" altLang="ko-KR"/>
              <a:t>, </a:t>
            </a:r>
            <a:r>
              <a:rPr lang="ko-KR" altLang="en-US" b="1"/>
              <a:t>입출력 연산</a:t>
            </a:r>
            <a:r>
              <a:rPr lang="ko-KR" altLang="en-US"/>
              <a:t> 등의 </a:t>
            </a:r>
            <a:r>
              <a:rPr lang="ko-KR" altLang="en-US" b="1"/>
              <a:t>명령어</a:t>
            </a:r>
            <a:r>
              <a:rPr lang="ko-KR" altLang="en-US"/>
              <a:t>를 </a:t>
            </a:r>
            <a:r>
              <a:rPr lang="ko-KR" altLang="en-US" err="1"/>
              <a:t>가르킵니다</a:t>
            </a:r>
            <a:r>
              <a:rPr lang="en-US" altLang="ko-KR"/>
              <a:t>.</a:t>
            </a:r>
          </a:p>
          <a:p>
            <a:r>
              <a:rPr lang="ko-KR" altLang="en-US"/>
              <a:t>상단 보이는 것처럼 </a:t>
            </a:r>
            <a:r>
              <a:rPr lang="en-US" altLang="ko-KR" b="1"/>
              <a:t>opcode</a:t>
            </a:r>
            <a:r>
              <a:rPr lang="ko-KR" altLang="en-US"/>
              <a:t>는 일부에 해당하는 </a:t>
            </a:r>
            <a:r>
              <a:rPr lang="ko-KR" altLang="en-US" b="1"/>
              <a:t>코드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313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다음으로는 </a:t>
            </a:r>
            <a:r>
              <a:rPr lang="en-US" altLang="ko-KR" b="1"/>
              <a:t>opcode</a:t>
            </a:r>
            <a:r>
              <a:rPr lang="ko-KR" altLang="en-US"/>
              <a:t>와</a:t>
            </a:r>
            <a:r>
              <a:rPr lang="en-US" altLang="ko-KR"/>
              <a:t> </a:t>
            </a:r>
            <a:r>
              <a:rPr lang="en-US" altLang="ko-KR" b="1"/>
              <a:t>operand</a:t>
            </a:r>
            <a:r>
              <a:rPr lang="ko-KR" altLang="en-US"/>
              <a:t>를 동시에 사용하는 방법입니다</a:t>
            </a:r>
            <a:r>
              <a:rPr lang="en-US" altLang="ko-KR"/>
              <a:t>. </a:t>
            </a:r>
            <a:r>
              <a:rPr lang="ko-KR" altLang="en-US"/>
              <a:t>이전의 </a:t>
            </a:r>
            <a:r>
              <a:rPr lang="en-US" altLang="ko-KR" b="1"/>
              <a:t>opcode</a:t>
            </a:r>
            <a:r>
              <a:rPr lang="ko-KR" altLang="en-US"/>
              <a:t>에서 </a:t>
            </a:r>
            <a:r>
              <a:rPr lang="en-US" altLang="ko-KR" b="1"/>
              <a:t>operand</a:t>
            </a:r>
            <a:r>
              <a:rPr lang="ko-KR" altLang="en-US"/>
              <a:t>를 </a:t>
            </a:r>
            <a:r>
              <a:rPr lang="ko-KR" altLang="en-US" err="1"/>
              <a:t>추가하게되면</a:t>
            </a:r>
            <a:r>
              <a:rPr lang="ko-KR" altLang="en-US"/>
              <a:t> </a:t>
            </a:r>
            <a:r>
              <a:rPr lang="ko-KR" altLang="en-US" b="1"/>
              <a:t>번역된 전체부분</a:t>
            </a:r>
            <a:r>
              <a:rPr lang="ko-KR" altLang="en-US"/>
              <a:t>을 의미하게 됩니다</a:t>
            </a:r>
            <a:r>
              <a:rPr lang="en-US" altLang="ko-KR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/>
              <a:t>여기서 </a:t>
            </a:r>
            <a:r>
              <a:rPr lang="en-US" altLang="ko-KR" b="1"/>
              <a:t>operand</a:t>
            </a:r>
            <a:r>
              <a:rPr lang="ko-KR" altLang="en-US"/>
              <a:t>는 한국말로 </a:t>
            </a:r>
            <a:r>
              <a:rPr lang="ko-KR" altLang="en-US" b="1" err="1"/>
              <a:t>피연산자</a:t>
            </a:r>
            <a:r>
              <a:rPr lang="ko-KR" altLang="en-US" err="1"/>
              <a:t>이고</a:t>
            </a:r>
            <a:r>
              <a:rPr lang="ko-KR" altLang="en-US"/>
              <a:t> </a:t>
            </a:r>
            <a:r>
              <a:rPr lang="ko-KR" altLang="en-US" b="0">
                <a:solidFill>
                  <a:srgbClr val="012640"/>
                </a:solidFill>
                <a:latin typeface="Arial" panose="020B0604020202020204" pitchFamily="34" charset="0"/>
              </a:rPr>
              <a:t>처리될 데이터 그 자체 또는</a:t>
            </a:r>
            <a:r>
              <a:rPr lang="en-US" altLang="ko-KR" b="0">
                <a:solidFill>
                  <a:srgbClr val="012640"/>
                </a:solidFill>
                <a:latin typeface="Arial" panose="020B0604020202020204" pitchFamily="34" charset="0"/>
              </a:rPr>
              <a:t>,</a:t>
            </a:r>
            <a:r>
              <a:rPr lang="ko-KR" altLang="en-US" b="0">
                <a:solidFill>
                  <a:srgbClr val="012640"/>
                </a:solidFill>
                <a:latin typeface="Arial" panose="020B0604020202020204" pitchFamily="34" charset="0"/>
              </a:rPr>
              <a:t> 데이터를 지정하는</a:t>
            </a:r>
            <a:r>
              <a:rPr lang="en-US" altLang="ko-KR" b="0">
                <a:solidFill>
                  <a:srgbClr val="012640"/>
                </a:solidFill>
                <a:latin typeface="Arial" panose="020B0604020202020204" pitchFamily="34" charset="0"/>
              </a:rPr>
              <a:t> 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컴퓨터 명령어</a:t>
            </a:r>
            <a:r>
              <a:rPr lang="ko-KR" altLang="en-US" b="0">
                <a:solidFill>
                  <a:srgbClr val="012640"/>
                </a:solidFill>
                <a:latin typeface="Arial" panose="020B0604020202020204" pitchFamily="34" charset="0"/>
              </a:rPr>
              <a:t>의 일부이고 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덧셈</a:t>
            </a:r>
            <a:r>
              <a:rPr lang="en-US" altLang="ko-KR" b="1">
                <a:solidFill>
                  <a:srgbClr val="012640"/>
                </a:solidFill>
                <a:latin typeface="Arial" panose="020B0604020202020204" pitchFamily="34" charset="0"/>
              </a:rPr>
              <a:t>, </a:t>
            </a:r>
            <a:r>
              <a:rPr lang="ko-KR" altLang="en-US" b="1" err="1">
                <a:solidFill>
                  <a:srgbClr val="012640"/>
                </a:solidFill>
                <a:latin typeface="Arial" panose="020B0604020202020204" pitchFamily="34" charset="0"/>
              </a:rPr>
              <a:t>뺄셈</a:t>
            </a:r>
            <a:r>
              <a:rPr lang="ko-KR" altLang="en-US" b="0" err="1">
                <a:solidFill>
                  <a:srgbClr val="012640"/>
                </a:solidFill>
                <a:latin typeface="Arial" panose="020B0604020202020204" pitchFamily="34" charset="0"/>
              </a:rPr>
              <a:t>같은</a:t>
            </a:r>
            <a:r>
              <a:rPr lang="ko-KR" altLang="en-US" b="0">
                <a:solidFill>
                  <a:srgbClr val="012640"/>
                </a:solidFill>
                <a:latin typeface="Arial" panose="020B0604020202020204" pitchFamily="34" charset="0"/>
              </a:rPr>
              <a:t> 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연산에 대한 대상</a:t>
            </a:r>
            <a:r>
              <a:rPr lang="ko-KR" altLang="en-US" b="0">
                <a:solidFill>
                  <a:srgbClr val="012640"/>
                </a:solidFill>
                <a:latin typeface="Arial" panose="020B0604020202020204" pitchFamily="34" charset="0"/>
              </a:rPr>
              <a:t>이 되는 것을 뜻합니다</a:t>
            </a:r>
            <a:r>
              <a:rPr lang="en-US" altLang="ko-KR" b="0">
                <a:solidFill>
                  <a:srgbClr val="012640"/>
                </a:solidFill>
                <a:latin typeface="Arial" panose="020B0604020202020204" pitchFamily="34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b="0">
              <a:solidFill>
                <a:srgbClr val="012640"/>
              </a:solidFill>
              <a:latin typeface="Arial" panose="020B0604020202020204" pitchFamily="34" charset="0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062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/>
              <a:t>두 데이터를 </a:t>
            </a:r>
            <a:r>
              <a:rPr lang="ko-KR" altLang="en-US" b="1"/>
              <a:t>추출</a:t>
            </a:r>
            <a:r>
              <a:rPr lang="ko-KR" altLang="en-US" b="0"/>
              <a:t>하</a:t>
            </a:r>
            <a:r>
              <a:rPr lang="ko-KR" altLang="en-US"/>
              <a:t>는 것을 시도해봤지만 두가지의 이유로 </a:t>
            </a:r>
            <a:r>
              <a:rPr lang="en-US" altLang="ko-KR" b="1"/>
              <a:t>opcode</a:t>
            </a:r>
            <a:r>
              <a:rPr lang="ko-KR" altLang="en-US"/>
              <a:t>와 </a:t>
            </a:r>
            <a:r>
              <a:rPr lang="en-US" altLang="ko-KR" b="1"/>
              <a:t>operand</a:t>
            </a:r>
            <a:r>
              <a:rPr lang="ko-KR" altLang="en-US"/>
              <a:t>를 같이 사용하는 것이 좋다고 판단하였습니다</a:t>
            </a:r>
            <a:r>
              <a:rPr lang="en-US" altLang="ko-KR"/>
              <a:t>.</a:t>
            </a:r>
          </a:p>
          <a:p>
            <a:r>
              <a:rPr lang="ko-KR" altLang="en-US"/>
              <a:t>첫번째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ko-KR" altLang="en-US" b="1"/>
              <a:t>바이너리 데이터</a:t>
            </a:r>
            <a:r>
              <a:rPr lang="ko-KR" altLang="en-US"/>
              <a:t>에서 </a:t>
            </a:r>
            <a:r>
              <a:rPr lang="ko-KR" altLang="en-US" b="1" err="1"/>
              <a:t>한줄의</a:t>
            </a:r>
            <a:r>
              <a:rPr lang="ko-KR" altLang="en-US" b="1"/>
              <a:t> 어셈블리어</a:t>
            </a:r>
            <a:r>
              <a:rPr lang="ko-KR" altLang="en-US"/>
              <a:t>는 </a:t>
            </a:r>
            <a:r>
              <a:rPr lang="ko-KR" altLang="en-US" b="1"/>
              <a:t>가변적</a:t>
            </a:r>
            <a:r>
              <a:rPr lang="ko-KR" altLang="en-US"/>
              <a:t>으로 계속 길이가 변하는데 </a:t>
            </a:r>
            <a:r>
              <a:rPr lang="en-US" altLang="ko-KR" b="1"/>
              <a:t>opcode</a:t>
            </a:r>
            <a:r>
              <a:rPr lang="ko-KR" altLang="en-US"/>
              <a:t>만을 </a:t>
            </a:r>
            <a:r>
              <a:rPr lang="ko-KR" altLang="en-US" b="1" err="1"/>
              <a:t>추출</a:t>
            </a:r>
            <a:r>
              <a:rPr lang="ko-KR" altLang="en-US" err="1"/>
              <a:t>하는데에</a:t>
            </a:r>
            <a:r>
              <a:rPr lang="ko-KR" altLang="en-US"/>
              <a:t> 어려움이 있었고 결국 따로 </a:t>
            </a:r>
            <a:r>
              <a:rPr lang="ko-KR" altLang="en-US" b="1"/>
              <a:t>추출</a:t>
            </a:r>
            <a:r>
              <a:rPr lang="ko-KR" altLang="en-US"/>
              <a:t>하지 못했습니다</a:t>
            </a:r>
            <a:r>
              <a:rPr lang="en-US" altLang="ko-KR"/>
              <a:t>. </a:t>
            </a:r>
          </a:p>
          <a:p>
            <a:r>
              <a:rPr lang="ko-KR" altLang="en-US"/>
              <a:t>두번째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 b="1"/>
              <a:t>Operand</a:t>
            </a:r>
            <a:r>
              <a:rPr lang="ko-KR" altLang="en-US"/>
              <a:t>까지 포함하는 것이 </a:t>
            </a:r>
            <a:r>
              <a:rPr lang="ko-KR" altLang="en-US" b="1"/>
              <a:t>피연산자</a:t>
            </a:r>
            <a:r>
              <a:rPr lang="ko-KR" altLang="en-US"/>
              <a:t>도 포함한다는 의미로</a:t>
            </a:r>
            <a:r>
              <a:rPr lang="en-US" altLang="ko-KR"/>
              <a:t>,</a:t>
            </a:r>
            <a:r>
              <a:rPr lang="ko-KR" altLang="en-US"/>
              <a:t> 섬세한 패턴을 찾기 좋다고 생각하였습니다</a:t>
            </a:r>
            <a:r>
              <a:rPr lang="en-US" altLang="ko-KR"/>
              <a:t>.</a:t>
            </a:r>
          </a:p>
          <a:p>
            <a:r>
              <a:rPr lang="ko-KR" altLang="en-US"/>
              <a:t>이와 같은 방법을 사용하기로 결정했으므로 해당 방식에 대해 간단하게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62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/>
              <a:t>바이너리</a:t>
            </a:r>
            <a:r>
              <a:rPr lang="ko-KR" altLang="en-US"/>
              <a:t>는 뽑았지만 앞서 </a:t>
            </a:r>
            <a:r>
              <a:rPr lang="ko-KR" altLang="en-US" err="1"/>
              <a:t>말했다시피</a:t>
            </a:r>
            <a:r>
              <a:rPr lang="ko-KR" altLang="en-US"/>
              <a:t> </a:t>
            </a:r>
            <a:r>
              <a:rPr lang="ko-KR" altLang="en-US" b="1"/>
              <a:t>가변적으로 변하는 길이</a:t>
            </a:r>
            <a:r>
              <a:rPr lang="ko-KR" altLang="en-US"/>
              <a:t>를 </a:t>
            </a:r>
            <a:r>
              <a:rPr lang="ko-KR" altLang="en-US" err="1"/>
              <a:t>알기위해</a:t>
            </a:r>
            <a:r>
              <a:rPr lang="ko-KR" altLang="en-US"/>
              <a:t> </a:t>
            </a:r>
            <a:r>
              <a:rPr lang="en-US" altLang="ko-KR" b="1"/>
              <a:t>Capstone</a:t>
            </a:r>
            <a:r>
              <a:rPr lang="ko-KR" altLang="en-US"/>
              <a:t> 프레임워크를 사용했습니다</a:t>
            </a:r>
            <a:r>
              <a:rPr lang="en-US" altLang="ko-KR"/>
              <a:t>.</a:t>
            </a:r>
          </a:p>
          <a:p>
            <a:r>
              <a:rPr lang="en-US" altLang="ko-KR" b="1"/>
              <a:t>Capstone </a:t>
            </a:r>
            <a:r>
              <a:rPr lang="ko-KR" altLang="en-US" b="1"/>
              <a:t>프레임워크</a:t>
            </a:r>
            <a:r>
              <a:rPr lang="ko-KR" altLang="en-US"/>
              <a:t>란 </a:t>
            </a:r>
            <a:r>
              <a:rPr lang="ko-KR" altLang="en-US" b="1"/>
              <a:t>가벼운 다중 플랫폼</a:t>
            </a:r>
            <a:r>
              <a:rPr lang="ko-KR" altLang="en-US"/>
              <a:t>으로 </a:t>
            </a:r>
            <a:r>
              <a:rPr lang="ko-KR" altLang="en-US" b="1"/>
              <a:t>다중 아키텍처 분해</a:t>
            </a:r>
            <a:r>
              <a:rPr lang="ko-KR" altLang="en-US"/>
              <a:t>가 가능한 </a:t>
            </a:r>
            <a:r>
              <a:rPr lang="ko-KR" altLang="en-US" b="1" err="1"/>
              <a:t>프레임워크</a:t>
            </a:r>
            <a:r>
              <a:rPr lang="ko-KR" altLang="en-US" err="1"/>
              <a:t>입니다</a:t>
            </a:r>
            <a:r>
              <a:rPr lang="en-US" altLang="ko-KR"/>
              <a:t>. </a:t>
            </a:r>
          </a:p>
          <a:p>
            <a:r>
              <a:rPr lang="ko-KR" altLang="en-US"/>
              <a:t>그리고 </a:t>
            </a:r>
            <a:r>
              <a:rPr lang="ko-KR" altLang="en-US" b="1"/>
              <a:t>바이너리 분석</a:t>
            </a:r>
            <a:r>
              <a:rPr lang="ko-KR" altLang="en-US"/>
              <a:t>과 </a:t>
            </a:r>
            <a:r>
              <a:rPr lang="ko-KR" altLang="en-US" b="1"/>
              <a:t>반전</a:t>
            </a:r>
            <a:r>
              <a:rPr lang="ko-KR" altLang="en-US"/>
              <a:t>을 위한 궁극적인 </a:t>
            </a:r>
            <a:r>
              <a:rPr lang="en-US" altLang="ko-KR" b="1"/>
              <a:t>disassembly </a:t>
            </a:r>
            <a:r>
              <a:rPr lang="ko-KR" altLang="en-US" b="1"/>
              <a:t>엔진</a:t>
            </a:r>
            <a:r>
              <a:rPr lang="ko-KR" altLang="en-US"/>
              <a:t>으로 만들어졌습니다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893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 </a:t>
            </a:r>
            <a:r>
              <a:rPr lang="ko-KR" altLang="en-US" b="1"/>
              <a:t>프레임 워크</a:t>
            </a:r>
            <a:r>
              <a:rPr lang="ko-KR" altLang="en-US"/>
              <a:t>를 이용해 </a:t>
            </a:r>
            <a:r>
              <a:rPr lang="ko-KR" altLang="en-US" b="1" err="1"/>
              <a:t>디스어셈블</a:t>
            </a:r>
            <a:r>
              <a:rPr lang="ko-KR" altLang="en-US" err="1"/>
              <a:t>을</a:t>
            </a:r>
            <a:r>
              <a:rPr lang="ko-KR" altLang="en-US"/>
              <a:t> 하였을 때 </a:t>
            </a:r>
            <a:r>
              <a:rPr lang="ko-KR" altLang="en-US" err="1"/>
              <a:t>한줄의</a:t>
            </a:r>
            <a:r>
              <a:rPr lang="ko-KR" altLang="en-US"/>
              <a:t> </a:t>
            </a:r>
            <a:r>
              <a:rPr lang="ko-KR" altLang="en-US" b="1"/>
              <a:t>어셈블리어</a:t>
            </a:r>
            <a:r>
              <a:rPr lang="ko-KR" altLang="en-US"/>
              <a:t>마다 </a:t>
            </a:r>
            <a:r>
              <a:rPr lang="en-US" altLang="ko-KR" b="1"/>
              <a:t>size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 b="1"/>
              <a:t>opcode</a:t>
            </a:r>
            <a:r>
              <a:rPr lang="en-US" altLang="ko-KR"/>
              <a:t>, </a:t>
            </a:r>
            <a:r>
              <a:rPr lang="en-US" altLang="ko-KR" b="1"/>
              <a:t>operand</a:t>
            </a:r>
            <a:r>
              <a:rPr lang="ko-KR" altLang="en-US"/>
              <a:t>를 </a:t>
            </a:r>
            <a:r>
              <a:rPr lang="ko-KR" altLang="en-US" b="1"/>
              <a:t>반환</a:t>
            </a:r>
            <a:r>
              <a:rPr lang="ko-KR" altLang="en-US"/>
              <a:t> 하는데 </a:t>
            </a:r>
            <a:r>
              <a:rPr lang="en-US" altLang="ko-KR" b="1"/>
              <a:t>size</a:t>
            </a:r>
            <a:r>
              <a:rPr lang="ko-KR" altLang="en-US" b="1"/>
              <a:t> 값</a:t>
            </a:r>
            <a:r>
              <a:rPr lang="ko-KR" altLang="en-US"/>
              <a:t>과 </a:t>
            </a:r>
            <a:r>
              <a:rPr lang="ko-KR" altLang="en-US" b="1"/>
              <a:t>바이너리 값</a:t>
            </a:r>
            <a:r>
              <a:rPr lang="ko-KR" altLang="en-US"/>
              <a:t>을 </a:t>
            </a:r>
            <a:r>
              <a:rPr lang="ko-KR" altLang="en-US" b="0"/>
              <a:t>매칭시킨 값과 </a:t>
            </a:r>
            <a:r>
              <a:rPr lang="en-US" altLang="ko-KR" b="1"/>
              <a:t>opcode</a:t>
            </a:r>
            <a:r>
              <a:rPr lang="ko-KR" altLang="en-US"/>
              <a:t>와 </a:t>
            </a:r>
            <a:r>
              <a:rPr lang="en-US" altLang="ko-KR" b="1"/>
              <a:t>operand</a:t>
            </a:r>
            <a:r>
              <a:rPr lang="ko-KR" altLang="en-US"/>
              <a:t>를 추가한 것이 좌측에 있는 사진입니다</a:t>
            </a:r>
            <a:r>
              <a:rPr lang="en-US" altLang="ko-KR"/>
              <a:t>. </a:t>
            </a:r>
            <a:r>
              <a:rPr lang="ko-KR" altLang="en-US"/>
              <a:t>여기서 저희는 </a:t>
            </a:r>
            <a:r>
              <a:rPr lang="en-US" altLang="ko-KR" b="1"/>
              <a:t>size</a:t>
            </a:r>
            <a:r>
              <a:rPr lang="ko-KR" altLang="en-US"/>
              <a:t>와 </a:t>
            </a:r>
            <a:r>
              <a:rPr lang="ko-KR" altLang="en-US" b="1"/>
              <a:t>바이너리 값</a:t>
            </a:r>
            <a:r>
              <a:rPr lang="ko-KR" altLang="en-US"/>
              <a:t>을 매칭시킨 값만 필요하므로 그 </a:t>
            </a:r>
            <a:r>
              <a:rPr lang="ko-KR" altLang="en-US" b="1"/>
              <a:t>데이터</a:t>
            </a:r>
            <a:r>
              <a:rPr lang="ko-KR" altLang="en-US" b="0"/>
              <a:t>만 따로 </a:t>
            </a:r>
            <a:r>
              <a:rPr lang="ko-KR" altLang="en-US" b="1"/>
              <a:t>저장</a:t>
            </a:r>
            <a:r>
              <a:rPr lang="ko-KR" altLang="en-US" b="0"/>
              <a:t>하였습니다</a:t>
            </a:r>
            <a:r>
              <a:rPr lang="en-US" altLang="ko-KR" b="0"/>
              <a:t>.</a:t>
            </a:r>
            <a:endParaRPr lang="ko-KR" altLang="en-US" b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683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/>
              <a:t>opcode + Operand</a:t>
            </a:r>
            <a:r>
              <a:rPr lang="en-US" altLang="ko-KR"/>
              <a:t> </a:t>
            </a:r>
            <a:r>
              <a:rPr lang="ko-KR" altLang="en-US"/>
              <a:t>의 </a:t>
            </a:r>
            <a:r>
              <a:rPr lang="ko-KR" altLang="en-US" b="0"/>
              <a:t>데이터</a:t>
            </a:r>
            <a:r>
              <a:rPr lang="ko-KR" altLang="en-US"/>
              <a:t>를 사용하기로 결정하였기 때문에 앞에서 읽어온 데이터를 한 줄의 </a:t>
            </a:r>
            <a:r>
              <a:rPr lang="ko-KR" altLang="en-US" b="1"/>
              <a:t>어셈블리어 단위</a:t>
            </a:r>
            <a:r>
              <a:rPr lang="ko-KR" altLang="en-US"/>
              <a:t>로 가독성을 위해 </a:t>
            </a:r>
            <a:r>
              <a:rPr lang="en-US" altLang="ko-KR" b="1"/>
              <a:t>txt </a:t>
            </a:r>
            <a:r>
              <a:rPr lang="ko-KR" altLang="en-US" b="1"/>
              <a:t>파일</a:t>
            </a:r>
            <a:r>
              <a:rPr lang="ko-KR" altLang="en-US"/>
              <a:t>로 </a:t>
            </a:r>
            <a:r>
              <a:rPr lang="ko-KR" altLang="en-US" err="1"/>
              <a:t>한칸씩</a:t>
            </a:r>
            <a:r>
              <a:rPr lang="ko-KR" altLang="en-US"/>
              <a:t> 공백으로 띄어 저장하였고 리스트에는 </a:t>
            </a:r>
            <a:r>
              <a:rPr lang="ko-KR" altLang="en-US" b="1"/>
              <a:t>공백 대신 </a:t>
            </a:r>
            <a:r>
              <a:rPr lang="en-US" altLang="ko-KR" b="1"/>
              <a:t>0</a:t>
            </a:r>
            <a:r>
              <a:rPr lang="ko-KR" altLang="en-US" b="1"/>
              <a:t>을 추가</a:t>
            </a:r>
            <a:r>
              <a:rPr lang="ko-KR" altLang="en-US"/>
              <a:t>하여서 제작하였습니다</a:t>
            </a:r>
            <a:r>
              <a:rPr lang="en-US" altLang="ko-KR"/>
              <a:t>. </a:t>
            </a:r>
            <a:r>
              <a:rPr lang="ko-KR" altLang="en-US"/>
              <a:t>조금 더 자세히 </a:t>
            </a:r>
            <a:r>
              <a:rPr lang="ko-KR" altLang="en-US" err="1"/>
              <a:t>설명드리자면</a:t>
            </a:r>
            <a:r>
              <a:rPr lang="ko-KR" altLang="en-US"/>
              <a:t> </a:t>
            </a:r>
            <a:r>
              <a:rPr lang="en-US" altLang="ko-KR" b="1"/>
              <a:t>4d 5a</a:t>
            </a:r>
            <a:r>
              <a:rPr lang="ko-KR" altLang="en-US"/>
              <a:t>는 </a:t>
            </a:r>
            <a:r>
              <a:rPr lang="en-US" altLang="ko-KR" b="1"/>
              <a:t>pop r10</a:t>
            </a:r>
            <a:r>
              <a:rPr lang="ko-KR" altLang="en-US"/>
              <a:t>이라는 것을 의미합니다</a:t>
            </a:r>
            <a:r>
              <a:rPr lang="en-US" altLang="ko-KR"/>
              <a:t>. </a:t>
            </a:r>
            <a:r>
              <a:rPr lang="ko-KR" altLang="en-US"/>
              <a:t>그러므로 다음 칸은 </a:t>
            </a:r>
            <a:r>
              <a:rPr lang="ko-KR" altLang="en-US" b="1"/>
              <a:t>리스트에 </a:t>
            </a:r>
            <a:r>
              <a:rPr lang="en-US" altLang="ko-KR" b="1"/>
              <a:t>0</a:t>
            </a:r>
            <a:r>
              <a:rPr lang="ko-KR" altLang="en-US" b="1"/>
              <a:t>을 추가</a:t>
            </a:r>
            <a:r>
              <a:rPr lang="ko-KR" altLang="en-US"/>
              <a:t>하고 이어서 </a:t>
            </a:r>
            <a:r>
              <a:rPr lang="en-US" altLang="ko-KR" b="1"/>
              <a:t>90</a:t>
            </a:r>
            <a:r>
              <a:rPr lang="ko-KR" altLang="en-US"/>
              <a:t>이라는 데이터가 </a:t>
            </a:r>
            <a:r>
              <a:rPr lang="ko-KR" altLang="en-US" b="1"/>
              <a:t>저장</a:t>
            </a:r>
            <a:r>
              <a:rPr lang="ko-KR" altLang="en-US"/>
              <a:t>됩니다</a:t>
            </a:r>
            <a:r>
              <a:rPr lang="en-US" altLang="ko-KR"/>
              <a:t>. </a:t>
            </a:r>
            <a:r>
              <a:rPr lang="ko-KR" altLang="en-US"/>
              <a:t>이와 같이 한 줄의 </a:t>
            </a:r>
            <a:r>
              <a:rPr lang="ko-KR" altLang="en-US" b="1"/>
              <a:t>어셈블리어</a:t>
            </a:r>
            <a:r>
              <a:rPr lang="ko-KR" altLang="en-US"/>
              <a:t>마다 바로 </a:t>
            </a:r>
            <a:r>
              <a:rPr lang="ko-KR" altLang="en-US" b="1"/>
              <a:t>인덱스에 </a:t>
            </a:r>
            <a:r>
              <a:rPr lang="en-US" altLang="ko-KR" b="1"/>
              <a:t>0</a:t>
            </a:r>
            <a:r>
              <a:rPr lang="ko-KR" altLang="en-US" b="1"/>
              <a:t>을 추가</a:t>
            </a:r>
            <a:r>
              <a:rPr lang="ko-KR" altLang="en-US"/>
              <a:t>하여 </a:t>
            </a:r>
            <a:r>
              <a:rPr lang="ko-KR" altLang="en-US" b="1"/>
              <a:t>구분</a:t>
            </a:r>
            <a:r>
              <a:rPr lang="ko-KR" altLang="en-US"/>
              <a:t>을 할 수 있게 해주었습니다</a:t>
            </a:r>
            <a:r>
              <a:rPr lang="en-US" altLang="ko-KR"/>
              <a:t>. </a:t>
            </a:r>
            <a:r>
              <a:rPr lang="ko-KR" altLang="en-US"/>
              <a:t>임의의 방식으로 </a:t>
            </a:r>
            <a:r>
              <a:rPr lang="ko-KR" altLang="en-US" b="1" err="1"/>
              <a:t>이미지화</a:t>
            </a:r>
            <a:r>
              <a:rPr lang="ko-KR" altLang="en-US" err="1"/>
              <a:t>된</a:t>
            </a:r>
            <a:r>
              <a:rPr lang="ko-KR" altLang="en-US"/>
              <a:t> 데이터로 보면 </a:t>
            </a:r>
            <a:r>
              <a:rPr lang="en-US" altLang="ko-KR" b="1"/>
              <a:t>4d 5a</a:t>
            </a:r>
            <a:r>
              <a:rPr lang="ko-KR" altLang="en-US"/>
              <a:t>는 회색을 띄고 바로 다음은 </a:t>
            </a:r>
            <a:r>
              <a:rPr lang="en-US" altLang="ko-KR" b="1"/>
              <a:t>90</a:t>
            </a:r>
            <a:r>
              <a:rPr lang="ko-KR" altLang="en-US"/>
              <a:t>이라는 색깔이 나와야 하지만 </a:t>
            </a:r>
            <a:r>
              <a:rPr lang="en-US" altLang="ko-KR" b="1"/>
              <a:t>0</a:t>
            </a:r>
            <a:r>
              <a:rPr lang="ko-KR" altLang="en-US"/>
              <a:t>이 추가되어 검은색으로 되어있고 바로 다음 </a:t>
            </a:r>
            <a:r>
              <a:rPr lang="en-US" altLang="ko-KR" b="1"/>
              <a:t>90</a:t>
            </a:r>
            <a:r>
              <a:rPr lang="ko-KR" altLang="en-US"/>
              <a:t>의 색이 나오게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8584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그리고 앞의 </a:t>
            </a:r>
            <a:r>
              <a:rPr lang="ko-KR" altLang="en-US" b="1"/>
              <a:t>데이터</a:t>
            </a:r>
            <a:r>
              <a:rPr lang="ko-KR" altLang="en-US"/>
              <a:t>를 </a:t>
            </a:r>
            <a:r>
              <a:rPr lang="en-US" altLang="ko-KR"/>
              <a:t>1500x1500</a:t>
            </a:r>
            <a:r>
              <a:rPr lang="ko-KR" altLang="en-US"/>
              <a:t>의 이미지 크기로 </a:t>
            </a:r>
            <a:r>
              <a:rPr lang="ko-KR" altLang="en-US" b="1"/>
              <a:t>변환</a:t>
            </a:r>
            <a:r>
              <a:rPr lang="ko-KR" altLang="en-US"/>
              <a:t>을 하게 됩니다</a:t>
            </a:r>
            <a:r>
              <a:rPr lang="en-US" altLang="ko-KR"/>
              <a:t>.</a:t>
            </a:r>
            <a:r>
              <a:rPr lang="ko-KR" altLang="en-US"/>
              <a:t> 여기서 </a:t>
            </a:r>
            <a:r>
              <a:rPr lang="en-US" altLang="ko-KR"/>
              <a:t>1500x1500</a:t>
            </a:r>
            <a:r>
              <a:rPr lang="ko-KR" altLang="en-US"/>
              <a:t>으로 정한이유는 기존의 </a:t>
            </a:r>
            <a:r>
              <a:rPr lang="ko-KR" altLang="en-US" b="1" err="1"/>
              <a:t>머신러닝</a:t>
            </a:r>
            <a:r>
              <a:rPr lang="ko-KR" altLang="en-US" err="1"/>
              <a:t>이나</a:t>
            </a:r>
            <a:r>
              <a:rPr lang="ko-KR" altLang="en-US"/>
              <a:t> </a:t>
            </a:r>
            <a:r>
              <a:rPr lang="ko-KR" altLang="en-US" b="1" err="1"/>
              <a:t>딥러닝</a:t>
            </a:r>
            <a:r>
              <a:rPr lang="ko-KR" altLang="en-US" err="1"/>
              <a:t>에서는</a:t>
            </a:r>
            <a:r>
              <a:rPr lang="ko-KR" altLang="en-US"/>
              <a:t> </a:t>
            </a:r>
            <a:r>
              <a:rPr lang="ko-KR" altLang="en-US" b="1"/>
              <a:t>이미지의 크기를 동일하게</a:t>
            </a:r>
            <a:r>
              <a:rPr lang="ko-KR" altLang="en-US"/>
              <a:t> 맞춰서 진행하는 경우가 많았기 때문에 저희도 모든 이미지의 크기를 </a:t>
            </a:r>
            <a:r>
              <a:rPr lang="ko-KR" altLang="en-US" b="1"/>
              <a:t>동일</a:t>
            </a:r>
            <a:r>
              <a:rPr lang="ko-KR" altLang="en-US"/>
              <a:t>하게 맞췄습니다</a:t>
            </a:r>
            <a:r>
              <a:rPr lang="en-US" altLang="ko-KR"/>
              <a:t>. </a:t>
            </a:r>
            <a:r>
              <a:rPr lang="ko-KR" altLang="en-US"/>
              <a:t>이어서 </a:t>
            </a:r>
            <a:r>
              <a:rPr lang="ko-KR" altLang="en-US" b="1"/>
              <a:t>이미지화</a:t>
            </a:r>
            <a:r>
              <a:rPr lang="ko-KR" altLang="en-US"/>
              <a:t> 방식에 대해 더 자세하게 설명해 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997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목차는 다음과 같습니다</a:t>
            </a:r>
            <a:r>
              <a:rPr lang="en-US" altLang="ko-KR"/>
              <a:t>. </a:t>
            </a:r>
            <a:r>
              <a:rPr lang="ko-KR" altLang="en-US"/>
              <a:t>첫번째 </a:t>
            </a:r>
            <a:r>
              <a:rPr lang="ko-KR" altLang="en-US" b="1"/>
              <a:t>개요</a:t>
            </a:r>
            <a:r>
              <a:rPr lang="en-US" altLang="ko-KR"/>
              <a:t>, </a:t>
            </a:r>
            <a:r>
              <a:rPr lang="ko-KR" altLang="en-US"/>
              <a:t>두번째 </a:t>
            </a:r>
            <a:r>
              <a:rPr lang="ko-KR" altLang="en-US" b="1"/>
              <a:t>데이터 수집</a:t>
            </a:r>
            <a:r>
              <a:rPr lang="en-US" altLang="ko-KR"/>
              <a:t>,</a:t>
            </a:r>
            <a:r>
              <a:rPr lang="ko-KR" altLang="en-US"/>
              <a:t> 세번째 </a:t>
            </a:r>
            <a:r>
              <a:rPr lang="ko-KR" altLang="en-US" b="1"/>
              <a:t>데이터 추출</a:t>
            </a:r>
            <a:r>
              <a:rPr lang="en-US" altLang="ko-KR"/>
              <a:t>,</a:t>
            </a:r>
            <a:r>
              <a:rPr lang="ko-KR" altLang="en-US"/>
              <a:t> 네번째 </a:t>
            </a:r>
            <a:r>
              <a:rPr lang="ko-KR" altLang="en-US" b="1"/>
              <a:t>악성코드 이미지화 </a:t>
            </a:r>
            <a:r>
              <a:rPr lang="en-US" altLang="ko-KR" b="1"/>
              <a:t>…(</a:t>
            </a:r>
            <a:r>
              <a:rPr lang="ko-KR" altLang="en-US" b="1"/>
              <a:t>이어짐</a:t>
            </a:r>
            <a:r>
              <a:rPr lang="en-US" altLang="ko-KR" b="1"/>
              <a:t>)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586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/>
              <a:t>파트 포</a:t>
            </a:r>
            <a:r>
              <a:rPr lang="en-US" altLang="ko-KR" b="1"/>
              <a:t>,</a:t>
            </a:r>
            <a:r>
              <a:rPr lang="ko-KR" altLang="en-US"/>
              <a:t> 이전에 </a:t>
            </a:r>
            <a:r>
              <a:rPr lang="ko-KR" altLang="en-US" err="1"/>
              <a:t>말했다시피</a:t>
            </a:r>
            <a:r>
              <a:rPr lang="ko-KR" altLang="en-US"/>
              <a:t> </a:t>
            </a:r>
            <a:r>
              <a:rPr lang="ko-KR" altLang="en-US" b="1"/>
              <a:t>악성코드를 이미지화 하는 방식</a:t>
            </a:r>
            <a:r>
              <a:rPr lang="ko-KR" altLang="en-US"/>
              <a:t>에 대해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4719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/>
              <a:t>이미지화 </a:t>
            </a:r>
            <a:r>
              <a:rPr lang="ko-KR" altLang="en-US"/>
              <a:t>방식으로 두가지의 방법을 찾았고 두가지 다 실행해보았습니다</a:t>
            </a:r>
            <a:r>
              <a:rPr lang="en-US" altLang="ko-KR"/>
              <a:t>. </a:t>
            </a:r>
          </a:p>
          <a:p>
            <a:r>
              <a:rPr lang="ko-KR" altLang="en-US"/>
              <a:t>우선 간단하게 방식을 설명하자면 </a:t>
            </a:r>
            <a:r>
              <a:rPr lang="en-US" altLang="ko-KR"/>
              <a:t>stream order</a:t>
            </a:r>
            <a:r>
              <a:rPr lang="ko-KR" altLang="en-US"/>
              <a:t>라는 방식은 데이터를 </a:t>
            </a:r>
            <a:r>
              <a:rPr lang="en-US" altLang="ko-KR"/>
              <a:t>1</a:t>
            </a:r>
            <a:r>
              <a:rPr lang="ko-KR" altLang="en-US" err="1"/>
              <a:t>바이트씩</a:t>
            </a:r>
            <a:r>
              <a:rPr lang="ko-KR" altLang="en-US"/>
              <a:t> 읽고 읽은 데이터를 정수로 바꿔서 </a:t>
            </a:r>
            <a:r>
              <a:rPr lang="ko-KR" altLang="en-US" err="1"/>
              <a:t>그레이스케일의</a:t>
            </a:r>
            <a:r>
              <a:rPr lang="ko-KR" altLang="en-US"/>
              <a:t> 이미지로 변환 시켜 줍니다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</a:t>
            </a:r>
            <a:r>
              <a:rPr lang="en-US" altLang="ko-KR"/>
              <a:t>IC </a:t>
            </a:r>
            <a:r>
              <a:rPr lang="ko-KR" altLang="en-US"/>
              <a:t>방법은 데이터를 </a:t>
            </a:r>
            <a:r>
              <a:rPr lang="en-US" altLang="ko-KR"/>
              <a:t>2</a:t>
            </a:r>
            <a:r>
              <a:rPr lang="ko-KR" altLang="en-US" err="1"/>
              <a:t>바이트씩</a:t>
            </a:r>
            <a:r>
              <a:rPr lang="ko-KR" altLang="en-US"/>
              <a:t> 읽고 각각을 </a:t>
            </a:r>
            <a:r>
              <a:rPr lang="en-US" altLang="ko-KR"/>
              <a:t>x, y </a:t>
            </a:r>
            <a:r>
              <a:rPr lang="ko-KR" altLang="en-US"/>
              <a:t>좌표로 받아드려 해당하는 위치의 값을 </a:t>
            </a:r>
            <a:r>
              <a:rPr lang="en-US" altLang="ko-KR"/>
              <a:t>1</a:t>
            </a:r>
            <a:r>
              <a:rPr lang="ko-KR" altLang="en-US" err="1"/>
              <a:t>더하데</a:t>
            </a:r>
            <a:r>
              <a:rPr lang="ko-KR" altLang="en-US"/>
              <a:t> 됩니다</a:t>
            </a:r>
            <a:r>
              <a:rPr lang="en-US" altLang="ko-KR"/>
              <a:t>. </a:t>
            </a:r>
            <a:r>
              <a:rPr lang="ko-KR" altLang="en-US"/>
              <a:t>만약 첫번째와 </a:t>
            </a:r>
            <a:r>
              <a:rPr lang="ko-KR" altLang="en-US" err="1"/>
              <a:t>두번째값이</a:t>
            </a:r>
            <a:r>
              <a:rPr lang="ko-KR" altLang="en-US"/>
              <a:t> </a:t>
            </a:r>
            <a:r>
              <a:rPr lang="en-US" altLang="ko-KR"/>
              <a:t>4</a:t>
            </a:r>
            <a:r>
              <a:rPr lang="ko-KR" altLang="en-US"/>
              <a:t>와 </a:t>
            </a:r>
            <a:r>
              <a:rPr lang="en-US" altLang="ko-KR"/>
              <a:t>9</a:t>
            </a:r>
            <a:r>
              <a:rPr lang="ko-KR" altLang="en-US"/>
              <a:t>이면 좌표 </a:t>
            </a:r>
            <a:r>
              <a:rPr lang="en-US" altLang="ko-KR"/>
              <a:t>4, 9</a:t>
            </a:r>
            <a:r>
              <a:rPr lang="ko-KR" altLang="en-US"/>
              <a:t>의 위치의 값을 </a:t>
            </a:r>
            <a:r>
              <a:rPr lang="en-US" altLang="ko-KR"/>
              <a:t>1</a:t>
            </a:r>
            <a:r>
              <a:rPr lang="ko-KR" altLang="en-US"/>
              <a:t>더해주고 뒤쪽에서 똑같은 좌표가 나온다면 해당하는 위치의 값을 </a:t>
            </a:r>
            <a:r>
              <a:rPr lang="en-US" altLang="ko-KR"/>
              <a:t>1</a:t>
            </a:r>
            <a:r>
              <a:rPr lang="ko-KR" altLang="en-US"/>
              <a:t>더하여 총 </a:t>
            </a:r>
            <a:r>
              <a:rPr lang="en-US" altLang="ko-KR"/>
              <a:t>2</a:t>
            </a:r>
            <a:r>
              <a:rPr lang="ko-KR" altLang="en-US"/>
              <a:t>가 증가하게 되는 방식입니다</a:t>
            </a:r>
            <a:r>
              <a:rPr lang="en-US" altLang="ko-KR"/>
              <a:t>. </a:t>
            </a:r>
            <a:r>
              <a:rPr lang="ko-KR" altLang="en-US"/>
              <a:t>이렇게만 </a:t>
            </a:r>
            <a:r>
              <a:rPr lang="ko-KR" altLang="en-US" err="1"/>
              <a:t>설명드리면</a:t>
            </a:r>
            <a:r>
              <a:rPr lang="ko-KR" altLang="en-US"/>
              <a:t> 헷갈릴 수 있어 좀 더 자세히 설명해 드리겠습니다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5247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SO </a:t>
            </a:r>
            <a:r>
              <a:rPr lang="ko-KR" altLang="en-US"/>
              <a:t>방식을 코드순서대로 설명드리겠습니다</a:t>
            </a:r>
            <a:r>
              <a:rPr lang="en-US" altLang="ko-KR"/>
              <a:t>. </a:t>
            </a:r>
            <a:r>
              <a:rPr lang="ko-KR" altLang="en-US"/>
              <a:t>우선 파일에서 읽은 바이너리 값을 리스트로 저장한 후 정사각형의 모형으로 이미지를 만들어야하기 때문에 총 바이너리 길이에 루트를 씌우고 그 값을 정수로 저장한 후 제곱한 값에서 바이너리 길이 뺀만큼 </a:t>
            </a:r>
            <a:r>
              <a:rPr lang="en-US" altLang="ko-KR"/>
              <a:t>0</a:t>
            </a:r>
            <a:r>
              <a:rPr lang="ko-KR" altLang="en-US"/>
              <a:t>으로 패딩하여 줍니다</a:t>
            </a:r>
            <a:r>
              <a:rPr lang="en-US" altLang="ko-KR"/>
              <a:t>. </a:t>
            </a:r>
            <a:r>
              <a:rPr lang="ko-KR" altLang="en-US"/>
              <a:t>그리고 </a:t>
            </a:r>
            <a:r>
              <a:rPr lang="en-US" altLang="ko-KR"/>
              <a:t>reshape</a:t>
            </a:r>
            <a:r>
              <a:rPr lang="ko-KR" altLang="en-US"/>
              <a:t>를 이용해 </a:t>
            </a:r>
            <a:r>
              <a:rPr lang="en-US" altLang="ko-KR"/>
              <a:t>2</a:t>
            </a:r>
            <a:r>
              <a:rPr lang="ko-KR" altLang="en-US"/>
              <a:t>차원 배열로 만들고 </a:t>
            </a:r>
            <a:r>
              <a:rPr lang="en-US" altLang="ko-KR"/>
              <a:t>PIL </a:t>
            </a:r>
            <a:r>
              <a:rPr lang="ko-KR" altLang="en-US"/>
              <a:t>즉 파이썬 이미지 라이브러리를</a:t>
            </a:r>
            <a:r>
              <a:rPr lang="en-US" altLang="ko-KR"/>
              <a:t> </a:t>
            </a:r>
            <a:r>
              <a:rPr lang="ko-KR" altLang="en-US"/>
              <a:t>이용해 그레이스케일의 이미지로 변환 시켜줍니다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5918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다음으로는 </a:t>
            </a:r>
            <a:r>
              <a:rPr lang="en-US" altLang="ko-KR"/>
              <a:t>IC</a:t>
            </a:r>
            <a:r>
              <a:rPr lang="ko-KR" altLang="en-US"/>
              <a:t> 방법에 대해 설명드리겠습니다</a:t>
            </a:r>
            <a:r>
              <a:rPr lang="en-US" altLang="ko-KR"/>
              <a:t>.</a:t>
            </a:r>
          </a:p>
          <a:p>
            <a:r>
              <a:rPr lang="ko-KR" altLang="en-US"/>
              <a:t>우선 </a:t>
            </a:r>
            <a:r>
              <a:rPr lang="en-US" altLang="ko-KR"/>
              <a:t>IC</a:t>
            </a:r>
            <a:r>
              <a:rPr lang="ko-KR" altLang="en-US"/>
              <a:t> 방법은 좌표값으로 값이 증가하며 매겨지는 방식이므로 </a:t>
            </a:r>
            <a:r>
              <a:rPr lang="en-US" altLang="ko-KR"/>
              <a:t>256x256</a:t>
            </a:r>
            <a:r>
              <a:rPr lang="ko-KR" altLang="en-US"/>
              <a:t>의 크기로 제한될 수 밖에 없습니다</a:t>
            </a:r>
            <a:r>
              <a:rPr lang="en-US" altLang="ko-KR"/>
              <a:t>.</a:t>
            </a:r>
          </a:p>
          <a:p>
            <a:r>
              <a:rPr lang="ko-KR" altLang="en-US"/>
              <a:t>코드를 중신으로 설명하면 아까처럼 바이너리 값을 리스트에 저장하고 좌표는 항상짝을 이뤄야 하기때문에 바이너리의 길이가 홀수이면 </a:t>
            </a:r>
            <a:r>
              <a:rPr lang="en-US" altLang="ko-KR"/>
              <a:t>0</a:t>
            </a:r>
            <a:r>
              <a:rPr lang="ko-KR" altLang="en-US"/>
              <a:t>을 추가해 짝수로 만들어 줍니다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새로운 리스트를 만드는데 값을 모두 </a:t>
            </a:r>
            <a:r>
              <a:rPr lang="en-US" altLang="ko-KR"/>
              <a:t>255</a:t>
            </a:r>
            <a:r>
              <a:rPr lang="ko-KR" altLang="en-US"/>
              <a:t>로 초기화 시킵니다</a:t>
            </a:r>
            <a:r>
              <a:rPr lang="en-US" altLang="ko-KR"/>
              <a:t>. </a:t>
            </a:r>
            <a:r>
              <a:rPr lang="ko-KR" altLang="en-US"/>
              <a:t>원래라면 </a:t>
            </a:r>
            <a:r>
              <a:rPr lang="en-US" altLang="ko-KR"/>
              <a:t>0</a:t>
            </a:r>
            <a:r>
              <a:rPr lang="ko-KR" altLang="en-US"/>
              <a:t>으로 초기화해야하지만 </a:t>
            </a:r>
            <a:r>
              <a:rPr lang="en-US" altLang="ko-KR"/>
              <a:t>255</a:t>
            </a:r>
            <a:r>
              <a:rPr lang="ko-KR" altLang="en-US"/>
              <a:t>로 초기화한 이유는 검은바탕에 흰색점보단 흰색바탕에 검은색점이 훨씬 눈에 잘 보여서 색을 반전시켰습니다</a:t>
            </a:r>
            <a:r>
              <a:rPr lang="en-US" altLang="ko-KR"/>
              <a:t>. </a:t>
            </a:r>
            <a:r>
              <a:rPr lang="ko-KR" altLang="en-US"/>
              <a:t>다시 돌아가서 </a:t>
            </a:r>
            <a:r>
              <a:rPr lang="en-US" altLang="ko-KR"/>
              <a:t>255</a:t>
            </a:r>
            <a:r>
              <a:rPr lang="ko-KR" altLang="en-US"/>
              <a:t>로 초기화한 리스트에서 바이너리 리스트를 좌표로 읽어 해당하는 위치의 값을 </a:t>
            </a:r>
            <a:r>
              <a:rPr lang="en-US" altLang="ko-KR"/>
              <a:t>1</a:t>
            </a:r>
            <a:r>
              <a:rPr lang="ko-KR" altLang="en-US"/>
              <a:t>씩 뺍니다 그 값을 </a:t>
            </a:r>
            <a:r>
              <a:rPr lang="en-US" altLang="ko-KR"/>
              <a:t>so </a:t>
            </a:r>
            <a:r>
              <a:rPr lang="ko-KR" altLang="en-US"/>
              <a:t>방식과 똑같이 이미지화 하는 방식입니다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8288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위 방식들을 갖고 실제로 실행시켜보면 </a:t>
            </a:r>
            <a:r>
              <a:rPr lang="en-US" altLang="ko-KR"/>
              <a:t>so</a:t>
            </a:r>
            <a:r>
              <a:rPr lang="ko-KR" altLang="en-US"/>
              <a:t>방식은 </a:t>
            </a:r>
            <a:r>
              <a:rPr lang="ko-KR" altLang="en-US" err="1"/>
              <a:t>모자이크된</a:t>
            </a:r>
            <a:r>
              <a:rPr lang="ko-KR" altLang="en-US"/>
              <a:t> 것처럼 나오고 </a:t>
            </a:r>
            <a:r>
              <a:rPr lang="en-US" altLang="ko-KR"/>
              <a:t>IC </a:t>
            </a:r>
            <a:r>
              <a:rPr lang="ko-KR" altLang="en-US"/>
              <a:t>방법은 점으로 선을 </a:t>
            </a:r>
            <a:r>
              <a:rPr lang="ko-KR" altLang="en-US" err="1"/>
              <a:t>그은거처럼</a:t>
            </a:r>
            <a:r>
              <a:rPr lang="ko-KR" altLang="en-US"/>
              <a:t> 나오게 됩니다</a:t>
            </a:r>
            <a:r>
              <a:rPr lang="en-US" altLang="ko-KR"/>
              <a:t>.</a:t>
            </a:r>
          </a:p>
          <a:p>
            <a:r>
              <a:rPr lang="ko-KR" altLang="en-US"/>
              <a:t>이 </a:t>
            </a:r>
            <a:r>
              <a:rPr lang="ko-KR" altLang="en-US" err="1"/>
              <a:t>방식중</a:t>
            </a:r>
            <a:r>
              <a:rPr lang="ko-KR" altLang="en-US"/>
              <a:t> </a:t>
            </a:r>
            <a:r>
              <a:rPr lang="en-US" altLang="ko-KR"/>
              <a:t>SO</a:t>
            </a:r>
            <a:r>
              <a:rPr lang="ko-KR" altLang="en-US"/>
              <a:t>방식을 선택하게 됐는데 선택한 이유는 </a:t>
            </a:r>
            <a:r>
              <a:rPr lang="en-US" altLang="ko-KR"/>
              <a:t>IC</a:t>
            </a:r>
            <a:r>
              <a:rPr lang="ko-KR" altLang="en-US"/>
              <a:t>는 이미지의 크기가 제한되어 매우 많은 양의 데이터가 있는 바이너리 담기는 부족하다고 생각하였고 두번째 </a:t>
            </a:r>
            <a:r>
              <a:rPr lang="en-US" altLang="ko-KR"/>
              <a:t>IC</a:t>
            </a:r>
            <a:r>
              <a:rPr lang="ko-KR" altLang="en-US"/>
              <a:t>방식은 해당 위치의 값을 증가시키는 것이므로 빈도수만 체크할 수 있는데 그러면 </a:t>
            </a:r>
            <a:r>
              <a:rPr lang="en-US" altLang="ko-KR"/>
              <a:t>opcode</a:t>
            </a:r>
            <a:r>
              <a:rPr lang="ko-KR" altLang="en-US"/>
              <a:t>의 패턴은 알 수 없으므로 최종적으로 </a:t>
            </a:r>
            <a:r>
              <a:rPr lang="en-US" altLang="ko-KR"/>
              <a:t>SO </a:t>
            </a:r>
            <a:r>
              <a:rPr lang="ko-KR" altLang="en-US"/>
              <a:t>방식으로 결정하게 되었습니다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4141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마지막으로는 결과로 나온 이미지들을 소개하고 이 이미지를 이용해 인공지능을 실행한 결과에 대해 설명하겠습니다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765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데이터 양이 많고 이미지의 유형이 많이 나온 악성코드들을 설명하겠습니다</a:t>
            </a:r>
            <a:r>
              <a:rPr lang="en-US" altLang="ko-KR"/>
              <a:t>.</a:t>
            </a:r>
            <a:r>
              <a:rPr lang="ko-KR" altLang="en-US"/>
              <a:t> 에이전트테슬라를 이미지로 변환하였을때 크게 </a:t>
            </a:r>
            <a:r>
              <a:rPr lang="en-US" altLang="ko-KR"/>
              <a:t>4</a:t>
            </a:r>
            <a:r>
              <a:rPr lang="ko-KR" altLang="en-US"/>
              <a:t>가지의 이미지 유형이 나왔고 이 </a:t>
            </a:r>
            <a:r>
              <a:rPr lang="en-US" altLang="ko-KR"/>
              <a:t>4</a:t>
            </a:r>
            <a:r>
              <a:rPr lang="ko-KR" altLang="en-US"/>
              <a:t>가지의 이미지는 직접 눈으로 봤을때 비슷한것이 </a:t>
            </a:r>
            <a:r>
              <a:rPr lang="en-US" altLang="ko-KR"/>
              <a:t>3</a:t>
            </a:r>
            <a:r>
              <a:rPr lang="ko-KR" altLang="en-US"/>
              <a:t>개 이상있던 이미지를 가져온 것입니다</a:t>
            </a:r>
            <a:r>
              <a:rPr lang="en-US" altLang="ko-KR"/>
              <a:t>. doc</a:t>
            </a:r>
            <a:r>
              <a:rPr lang="ko-KR" altLang="en-US"/>
              <a:t>파일은 이런 모양의 유형을 갖고 있고 </a:t>
            </a:r>
            <a:r>
              <a:rPr lang="en-US" altLang="ko-KR"/>
              <a:t>formbook</a:t>
            </a:r>
            <a:r>
              <a:rPr lang="ko-KR" altLang="en-US"/>
              <a:t>은 이런 모양 유형 코발트스트라이크는 이런 유형의 이미지를 띕니다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733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788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Calibri"/>
                <a:ea typeface="맑은 고딕"/>
                <a:cs typeface="Calibri"/>
              </a:rPr>
              <a:t>5가지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악성코드를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이미지로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만든</a:t>
            </a:r>
            <a:r>
              <a:rPr lang="en-US" altLang="ko-KR">
                <a:latin typeface="Calibri"/>
                <a:ea typeface="맑은 고딕"/>
                <a:cs typeface="Calibri"/>
              </a:rPr>
              <a:t> 후,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Kmeans</a:t>
            </a:r>
            <a:r>
              <a:rPr lang="en-US" altLang="ko-KR">
                <a:latin typeface="Calibri"/>
                <a:ea typeface="맑은 고딕"/>
                <a:cs typeface="Calibri"/>
              </a:rPr>
              <a:t> 모델을 이용해 5개의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군집으로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분류하도록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했을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때의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결과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입니다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결과를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보면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이미지로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만든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악성코드는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다른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악성코드와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유사한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부분이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있을</a:t>
            </a:r>
            <a:r>
              <a:rPr lang="en-US" altLang="ko-KR">
                <a:latin typeface="Calibri"/>
                <a:ea typeface="맑은 고딕"/>
                <a:cs typeface="Calibri"/>
              </a:rPr>
              <a:t> 수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있다는</a:t>
            </a:r>
            <a:r>
              <a:rPr lang="en-US" altLang="ko-KR">
                <a:latin typeface="Calibri"/>
                <a:ea typeface="맑은 고딕"/>
                <a:cs typeface="Calibri"/>
              </a:rPr>
              <a:t> 것을 알 수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있습니다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1324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>
                <a:ea typeface="맑은 고딕"/>
              </a:rPr>
              <a:t>완성된 악성코드 이미지 데이터셋이 머신러닝을 돌리는데 있어 큰 결함이 있는지를 확인해보기 위해</a:t>
            </a:r>
            <a:r>
              <a:rPr lang="ko-KR" altLang="en-US">
                <a:ea typeface="맑은 고딕"/>
              </a:rPr>
              <a:t> CNN(Convolutional Neural Networks)모델 간단히 만들어 실제로 사용해 보았습니다. 해당 슬라이드는 데이터셋 테스트에 사용된 CNN 모델 레이어 구성도 입니다.</a:t>
            </a:r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해당 CNN은  1500 x 1500사이즈의 흑백 이미지를 입력으로 받으며, Convolution 2D layer를 통해 2x2필터 2개가 한칸씩 움직이면서 합성곱 연산을 하여 1500 x 1500 사이즈의 2채널 출력 결과가 나옵니다. </a:t>
            </a:r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나온 출력 결과는 MaxPooling 2D layer를 통해 이미지의 특성을 최대한 유지한 채로 사이즈를 반으로 줄여집니다. 이 과정을 3번 반복하여 거친 후 만들어진 187 x 187 사이즈의 2채널 데이터는, Flatten layer를 통해 2차원 2채널 데이터를 1차원 데이터로 연산은 없이 변환만하게 되고, 마지막으로 히든 레이어를 지난 다음 이진 예측을 하게 됩니다. </a:t>
            </a:r>
            <a:endParaRPr lang="ko-KR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871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/>
              <a:t>프로젝트 결과</a:t>
            </a:r>
            <a:r>
              <a:rPr lang="ko-KR" altLang="en-US" b="0"/>
              <a:t>에 대해 </a:t>
            </a:r>
            <a:r>
              <a:rPr lang="ko-KR" altLang="en-US" b="0" err="1"/>
              <a:t>설명드리고</a:t>
            </a:r>
            <a:r>
              <a:rPr lang="ko-KR" altLang="en-US" b="0"/>
              <a:t> </a:t>
            </a:r>
            <a:r>
              <a:rPr lang="en-US" altLang="ko-KR" b="1"/>
              <a:t>Q &amp; A</a:t>
            </a:r>
            <a:r>
              <a:rPr lang="ko-KR" altLang="en-US"/>
              <a:t>를 받으면서 발표를 마무리하겠습니다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27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ko-KR" altLang="ko-KR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악성 202개 정상 200개, 총 404개의 파일의 이미지 데이터를 </a:t>
            </a:r>
            <a:r>
              <a:rPr lang="ko-KR" altLang="ko-KR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  <a:ea typeface="맑은 고딕" panose="020B0503020000020004" pitchFamily="50" charset="-127"/>
              </a:rPr>
              <a:t>랜덤하게 섞은 후 </a:t>
            </a:r>
            <a:r>
              <a:rPr lang="ko-KR" altLang="ko-KR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Train data 60%, Test data 40%로 정상 악성 비율을 일정하게 나누어 학습 준비를 하였습니다.</a:t>
            </a:r>
            <a:r>
              <a:rPr lang="en-US" altLang="ko-KR" sz="1800" b="0" i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altLang="ko-KR" b="0" i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ko-KR" altLang="ko-KR" sz="1800" b="0" i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​</a:t>
            </a:r>
            <a:endParaRPr lang="ko-KR" altLang="ko-KR" b="0" i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ko-KR" altLang="ko-KR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학습 시에는 242개의 학습 데이터를 3개씩 한번의 학습을 나누어서 조금씩 하도록 하였고, 총 학습을 12번 하도록 하였습니다.</a:t>
            </a:r>
            <a:r>
              <a:rPr lang="en-US" altLang="ko-KR" sz="1800" b="0" i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altLang="ko-KR" b="0" i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ko-KR" altLang="ko-KR" sz="1800" b="0" i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​</a:t>
            </a:r>
            <a:endParaRPr lang="ko-KR" altLang="ko-KR" b="0" i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ko-KR" altLang="ko-KR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학습의 결과로 슬라이드 오른쪽의 표와 같이 나왔습니다. 학습이 진행됨에 따라 loss는 줄어들고, accuracy는 점차 증가하는 모습을 보이는 것을 보아 데이터셋에 큰 결함은 없는 것으로 보이며, 간단한 CNN 모델에서의 12번 학습한 결과로 학습 데이터는 약 97.5%, 테스트 데이터는 86.4%가 나왔습니다.</a:t>
            </a:r>
            <a:endParaRPr lang="en-US" altLang="ko-KR" b="0" i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3783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기대효과는 크게 </a:t>
            </a:r>
            <a:r>
              <a:rPr lang="en-US" altLang="ko-KR"/>
              <a:t>3</a:t>
            </a:r>
            <a:r>
              <a:rPr lang="ko-KR" altLang="en-US"/>
              <a:t>가지가 있다</a:t>
            </a:r>
            <a:r>
              <a:rPr lang="en-US" altLang="ko-KR"/>
              <a:t>.</a:t>
            </a:r>
          </a:p>
          <a:p>
            <a:r>
              <a:rPr lang="ko-KR" altLang="en-US"/>
              <a:t>첫번째로는 최신의 데이터로 만들어진 데이터셋으로 좀 더 신종 악성코드들의 특징들을 사용할 수 있다는 점이고</a:t>
            </a:r>
            <a:endParaRPr lang="en-US" altLang="ko-KR"/>
          </a:p>
          <a:p>
            <a:r>
              <a:rPr lang="ko-KR" altLang="en-US">
                <a:ea typeface="맑은 고딕"/>
              </a:rPr>
              <a:t>두번째로는 악성코드를 </a:t>
            </a:r>
            <a:r>
              <a:rPr lang="en-US" altLang="ko-KR">
                <a:ea typeface="맑은 고딕"/>
              </a:rPr>
              <a:t>16</a:t>
            </a:r>
            <a:r>
              <a:rPr lang="ko-KR" altLang="en-US">
                <a:ea typeface="맑은 고딕"/>
              </a:rPr>
              <a:t>진수로 변환한 </a:t>
            </a:r>
            <a:r>
              <a:rPr lang="en-US" altLang="ko-KR">
                <a:ea typeface="맑은 고딕"/>
              </a:rPr>
              <a:t>txt</a:t>
            </a:r>
            <a:r>
              <a:rPr lang="ko-KR" altLang="en-US">
                <a:ea typeface="맑은 고딕"/>
              </a:rPr>
              <a:t>파일을 같이 보내므로 이미지화 방식은 매우 간단하므로 손쉽게 이미지를 변경할 수 있다는 점이고</a:t>
            </a:r>
            <a:endParaRPr lang="en-US" altLang="ko-KR">
              <a:ea typeface="맑은 고딕"/>
            </a:endParaRPr>
          </a:p>
          <a:p>
            <a:r>
              <a:rPr lang="ko-KR" altLang="en-US"/>
              <a:t>세번째로는 우리는 </a:t>
            </a:r>
            <a:r>
              <a:rPr lang="en-US" altLang="ko-KR"/>
              <a:t>CNN</a:t>
            </a:r>
            <a:r>
              <a:rPr lang="ko-KR" altLang="en-US"/>
              <a:t>을 간단하게 이용하긴 했지만 말그대로 간단하게 이중분류만 한 정도이다 하지만 </a:t>
            </a:r>
            <a:r>
              <a:rPr lang="en-US" altLang="ko-KR"/>
              <a:t>cnn </a:t>
            </a:r>
            <a:r>
              <a:rPr lang="ko-KR" altLang="en-US"/>
              <a:t>모델이나 다른 머신러닝으로 다중분류하면 더 좋은 결과를 얻을 수 있을것 같다</a:t>
            </a:r>
            <a:r>
              <a:rPr lang="en-US" altLang="ko-KR"/>
              <a:t>.</a:t>
            </a:r>
          </a:p>
          <a:p>
            <a:r>
              <a:rPr lang="ko-KR" altLang="en-US"/>
              <a:t>그리고 두번째에서 말했다시피 만약 이 이미지와 </a:t>
            </a:r>
            <a:r>
              <a:rPr lang="en-US" altLang="ko-KR"/>
              <a:t>txt</a:t>
            </a:r>
            <a:r>
              <a:rPr lang="ko-KR" altLang="en-US"/>
              <a:t>파일이 필요하신 분들은 따로 연락하시면 추후에 검토해서 보내드리겠습니다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0777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56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/>
              <a:t>파트 원</a:t>
            </a:r>
            <a:r>
              <a:rPr lang="en-US" altLang="ko-KR" b="1"/>
              <a:t>, </a:t>
            </a:r>
            <a:r>
              <a:rPr lang="ko-KR" altLang="en-US" b="1"/>
              <a:t>프로젝트를 하게 된 이유와 목적</a:t>
            </a:r>
            <a:r>
              <a:rPr lang="ko-KR" altLang="en-US"/>
              <a:t>에 대해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66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 팀은 </a:t>
            </a:r>
            <a:r>
              <a:rPr lang="ko-KR" altLang="en-US" b="1"/>
              <a:t>최신 악성코드 이미지 데이터셋을 구축하는 것</a:t>
            </a:r>
            <a:r>
              <a:rPr lang="ko-KR" altLang="en-US" b="0"/>
              <a:t>으로 목표로 잡았습니다</a:t>
            </a:r>
            <a:r>
              <a:rPr lang="en-US" altLang="ko-KR"/>
              <a:t>. </a:t>
            </a:r>
            <a:r>
              <a:rPr lang="ko-KR" altLang="en-US"/>
              <a:t>왜냐하면 기존의 데이터 셋은 </a:t>
            </a:r>
            <a:r>
              <a:rPr lang="ko-KR" altLang="en-US" err="1"/>
              <a:t>케글이라는</a:t>
            </a:r>
            <a:r>
              <a:rPr lang="ko-KR" altLang="en-US"/>
              <a:t> 사이트에서 마이크로소프트 사가 배포한 것인데</a:t>
            </a:r>
            <a:r>
              <a:rPr lang="en-US" altLang="ko-KR"/>
              <a:t>, </a:t>
            </a:r>
            <a:r>
              <a:rPr lang="ko-KR" altLang="en-US"/>
              <a:t>이후 릴리즈</a:t>
            </a:r>
            <a:r>
              <a:rPr lang="en-US" altLang="ko-KR"/>
              <a:t>(</a:t>
            </a:r>
            <a:r>
              <a:rPr lang="ko-KR" altLang="en-US"/>
              <a:t>업데이트</a:t>
            </a:r>
            <a:r>
              <a:rPr lang="en-US" altLang="ko-KR"/>
              <a:t>)</a:t>
            </a:r>
            <a:r>
              <a:rPr lang="ko-KR" altLang="en-US"/>
              <a:t>가 없어서 </a:t>
            </a:r>
            <a:r>
              <a:rPr lang="ko-KR" altLang="en-US" b="1"/>
              <a:t>오래된 데이터셋을 </a:t>
            </a:r>
            <a:r>
              <a:rPr lang="ko-KR" altLang="en-US" b="1" err="1"/>
              <a:t>사용하는것은</a:t>
            </a:r>
            <a:r>
              <a:rPr lang="ko-KR" altLang="en-US" b="1"/>
              <a:t> 최근 발생한 진화된 악성코드를 따라가기 힘들 것 같다고 판단</a:t>
            </a:r>
            <a:r>
              <a:rPr lang="ko-KR" altLang="en-US"/>
              <a:t>하였습니다</a:t>
            </a:r>
            <a:r>
              <a:rPr lang="en-US" altLang="ko-KR"/>
              <a:t>.</a:t>
            </a:r>
          </a:p>
          <a:p>
            <a:r>
              <a:rPr lang="ko-KR" altLang="en-US"/>
              <a:t>그렇기에 </a:t>
            </a:r>
            <a:r>
              <a:rPr lang="ko-KR" altLang="en-US" b="1"/>
              <a:t>최신 악성코드 샘플을 이용하여 데이터셋을 제작하는 것을 목표로 선택</a:t>
            </a:r>
            <a:r>
              <a:rPr lang="ko-KR" altLang="en-US"/>
              <a:t>하였습니다</a:t>
            </a:r>
            <a:r>
              <a:rPr lang="en-US" altLang="ko-KR"/>
              <a:t>. </a:t>
            </a:r>
            <a:r>
              <a:rPr lang="ko-KR" altLang="en-US"/>
              <a:t>또한 이를 활용하여 최신 악성코드의 데이터셋을 이용해 </a:t>
            </a:r>
            <a:r>
              <a:rPr lang="ko-KR" altLang="en-US" b="1"/>
              <a:t>향후 인공지능에 활용하는 데에 유용하게 쓰일 수 있다는 이점이 있다고 생각</a:t>
            </a:r>
            <a:r>
              <a:rPr lang="ko-KR" altLang="en-US"/>
              <a:t>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08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/>
              <a:t>파트 투</a:t>
            </a:r>
            <a:r>
              <a:rPr lang="en-US" altLang="ko-KR" b="1"/>
              <a:t>,</a:t>
            </a:r>
            <a:r>
              <a:rPr lang="ko-KR" altLang="en-US"/>
              <a:t> </a:t>
            </a:r>
            <a:r>
              <a:rPr lang="ko-KR" altLang="en-US" b="1"/>
              <a:t>악성코드 수집</a:t>
            </a:r>
            <a:r>
              <a:rPr lang="ko-KR" altLang="en-US"/>
              <a:t>을 </a:t>
            </a:r>
            <a:r>
              <a:rPr lang="ko-KR" altLang="en-US" b="1"/>
              <a:t>어떤 방식</a:t>
            </a:r>
            <a:r>
              <a:rPr lang="ko-KR" altLang="en-US"/>
              <a:t>으로 진행했는지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473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>
                <a:solidFill>
                  <a:srgbClr val="012640"/>
                </a:solidFill>
                <a:cs typeface="Arial"/>
              </a:rPr>
              <a:t>Malware Bazaar </a:t>
            </a:r>
            <a:r>
              <a:rPr lang="ko-KR" altLang="en-US" sz="1200" b="0">
                <a:solidFill>
                  <a:srgbClr val="012640"/>
                </a:solidFill>
                <a:cs typeface="Arial"/>
              </a:rPr>
              <a:t>사에서 </a:t>
            </a:r>
            <a:r>
              <a:rPr lang="ko-KR" altLang="en-US" sz="1200" b="1">
                <a:solidFill>
                  <a:srgbClr val="012640"/>
                </a:solidFill>
                <a:cs typeface="Arial"/>
              </a:rPr>
              <a:t>매일 자정에 업데이트 되는 </a:t>
            </a:r>
            <a:r>
              <a:rPr lang="ko-KR" altLang="en-US" sz="1200" b="1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Daily</a:t>
            </a:r>
            <a:r>
              <a:rPr lang="ko-KR" altLang="en-US" sz="12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 </a:t>
            </a:r>
            <a:r>
              <a:rPr lang="ko-KR" altLang="en-US" sz="1200" b="1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Malware</a:t>
            </a:r>
            <a:r>
              <a:rPr lang="ko-KR" altLang="en-US" sz="12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 </a:t>
            </a:r>
            <a:r>
              <a:rPr lang="ko-KR" altLang="en-US" sz="1200" b="1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Batche</a:t>
            </a:r>
            <a:r>
              <a:rPr lang="en-US" altLang="ko-KR" sz="12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s</a:t>
            </a:r>
            <a:r>
              <a:rPr lang="ko-KR" altLang="en-US" sz="1200" b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를 통해 </a:t>
            </a:r>
            <a:r>
              <a:rPr lang="ko-KR" altLang="en-US" sz="12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악성코드 샘플을 확보</a:t>
            </a:r>
            <a:r>
              <a:rPr lang="ko-KR" altLang="en-US" sz="1200" b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하였습니다</a:t>
            </a:r>
            <a:r>
              <a:rPr lang="en-US" altLang="ko-KR" sz="1200" b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.</a:t>
            </a:r>
            <a:endParaRPr lang="ko-KR" altLang="en-US" b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255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err="1"/>
              <a:t>이번년도</a:t>
            </a:r>
            <a:r>
              <a:rPr lang="ko-KR" altLang="en-US" b="0"/>
              <a:t> </a:t>
            </a:r>
            <a:r>
              <a:rPr lang="en-US" altLang="ko-KR" b="0"/>
              <a:t>7</a:t>
            </a:r>
            <a:r>
              <a:rPr lang="ko-KR" altLang="en-US" b="0"/>
              <a:t>월 한달의 기간동안 </a:t>
            </a:r>
            <a:r>
              <a:rPr lang="ko-KR" altLang="en-US" b="1"/>
              <a:t>일일 악성코드 샘플 압축파일을 다운</a:t>
            </a:r>
            <a:r>
              <a:rPr lang="ko-KR" altLang="en-US" b="0"/>
              <a:t>받고 사이트에서 제공하는 패스워드로 </a:t>
            </a:r>
            <a:r>
              <a:rPr lang="ko-KR" altLang="en-US" b="1" err="1"/>
              <a:t>압축해제</a:t>
            </a:r>
            <a:r>
              <a:rPr lang="ko-KR" altLang="en-US" b="0" err="1"/>
              <a:t>하였습니다</a:t>
            </a:r>
            <a:r>
              <a:rPr lang="en-US" altLang="ko-KR" b="0"/>
              <a:t>.</a:t>
            </a:r>
          </a:p>
          <a:p>
            <a:r>
              <a:rPr lang="ko-KR" altLang="en-US" b="0"/>
              <a:t>그렇게 모든 수집 과정을 끝내면 다음과 같이 날짜 폴더 하위에 악성코드 샘플들이 모여진 것을 확인할 수 있습니다</a:t>
            </a:r>
            <a:r>
              <a:rPr lang="en-US" altLang="ko-KR" b="0"/>
              <a:t>. </a:t>
            </a:r>
            <a:r>
              <a:rPr lang="ko-KR" altLang="en-US" b="0"/>
              <a:t>하지만 이 단계까지는 악성코드 샘플을 </a:t>
            </a:r>
            <a:r>
              <a:rPr lang="ko-KR" altLang="en-US" b="1" err="1"/>
              <a:t>해쉬값</a:t>
            </a:r>
            <a:r>
              <a:rPr lang="ko-KR" altLang="en-US" b="0" err="1"/>
              <a:t>으로만</a:t>
            </a:r>
            <a:r>
              <a:rPr lang="ko-KR" altLang="en-US" b="0"/>
              <a:t> 구분할 수 있기 때문에 </a:t>
            </a:r>
            <a:r>
              <a:rPr lang="ko-KR" altLang="en-US" b="1"/>
              <a:t>악성코드가 어떤 동작을 하는지 알 수 없었습니다</a:t>
            </a:r>
            <a:r>
              <a:rPr lang="en-US" altLang="ko-KR" b="1"/>
              <a:t>. </a:t>
            </a:r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9E498-28CE-41E3-83FB-CF55B9AF6F7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097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E9EB06-1BB6-4F2E-8626-387F4AC6E755}"/>
              </a:ext>
            </a:extLst>
          </p:cNvPr>
          <p:cNvSpPr/>
          <p:nvPr userDrawn="1"/>
        </p:nvSpPr>
        <p:spPr>
          <a:xfrm>
            <a:off x="160004" y="6409769"/>
            <a:ext cx="12019280" cy="284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C7343E-F869-41E6-B33B-8B32369053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08885" y="6428898"/>
            <a:ext cx="246221" cy="24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b-api.abuse.ch/api/v1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m.ahnlab.com/kr/site/securityinfo/statistics/security1.d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4B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5C38E47-BA96-4624-A50F-BF2E4FAD9AD5}"/>
              </a:ext>
            </a:extLst>
          </p:cNvPr>
          <p:cNvGrpSpPr/>
          <p:nvPr/>
        </p:nvGrpSpPr>
        <p:grpSpPr>
          <a:xfrm>
            <a:off x="2892241" y="1771912"/>
            <a:ext cx="6407523" cy="3289871"/>
            <a:chOff x="2892255" y="3058094"/>
            <a:chExt cx="6407523" cy="32898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4657144" y="3058094"/>
              <a:ext cx="2877711" cy="646331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3600">
                  <a:solidFill>
                    <a:schemeClr val="bg1"/>
                  </a:solidFill>
                </a:rPr>
                <a:t>[</a:t>
              </a:r>
              <a:r>
                <a:rPr lang="en-US" altLang="ko-KR" sz="3600" err="1">
                  <a:solidFill>
                    <a:schemeClr val="bg1"/>
                  </a:solidFill>
                </a:rPr>
                <a:t>전처리</a:t>
              </a:r>
              <a:r>
                <a:rPr lang="en-US" altLang="ko-KR" sz="3600">
                  <a:solidFill>
                    <a:schemeClr val="bg1"/>
                  </a:solidFill>
                </a:rPr>
                <a:t> </a:t>
              </a:r>
              <a:r>
                <a:rPr lang="en-US" altLang="ko-KR" sz="3600" err="1">
                  <a:solidFill>
                    <a:schemeClr val="bg1"/>
                  </a:solidFill>
                </a:rPr>
                <a:t>과정</a:t>
              </a:r>
              <a:r>
                <a:rPr lang="en-US" altLang="ko-KR" sz="3600">
                  <a:solidFill>
                    <a:schemeClr val="bg1"/>
                  </a:solidFill>
                  <a:ea typeface="+mn-lt"/>
                  <a:cs typeface="+mn-lt"/>
                </a:rPr>
                <a:t>]</a:t>
              </a:r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2892255" y="3716922"/>
              <a:ext cx="6407523" cy="212365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66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악성코드 이미지</a:t>
              </a:r>
              <a:endParaRPr lang="en-US" altLang="ko-KR" sz="6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66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데이터셋 구축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673DC-191E-49BC-B070-6A54C1371729}"/>
                </a:ext>
              </a:extLst>
            </p:cNvPr>
            <p:cNvSpPr txBox="1"/>
            <p:nvPr/>
          </p:nvSpPr>
          <p:spPr>
            <a:xfrm>
              <a:off x="3597558" y="5947855"/>
              <a:ext cx="499688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2000">
                  <a:solidFill>
                    <a:schemeClr val="bg1"/>
                  </a:solidFill>
                  <a:cs typeface="Arial"/>
                </a:rPr>
                <a:t>CodeCure 김진하, </a:t>
              </a:r>
              <a:r>
                <a:rPr lang="en-US" altLang="ko-KR" sz="2000" err="1">
                  <a:solidFill>
                    <a:schemeClr val="bg1"/>
                  </a:solidFill>
                  <a:cs typeface="Arial"/>
                </a:rPr>
                <a:t>김민규</a:t>
              </a:r>
              <a:r>
                <a:rPr lang="en-US" altLang="ko-KR" sz="2000">
                  <a:solidFill>
                    <a:schemeClr val="bg1"/>
                  </a:solidFill>
                  <a:cs typeface="Arial"/>
                </a:rPr>
                <a:t>, </a:t>
              </a:r>
              <a:r>
                <a:rPr lang="en-US" altLang="ko-KR" sz="2000" err="1">
                  <a:solidFill>
                    <a:schemeClr val="bg1"/>
                  </a:solidFill>
                  <a:cs typeface="Arial"/>
                </a:rPr>
                <a:t>박의준</a:t>
              </a:r>
              <a:r>
                <a:rPr lang="en-US" altLang="ko-KR" sz="2000">
                  <a:solidFill>
                    <a:schemeClr val="bg1"/>
                  </a:solidFill>
                  <a:cs typeface="Arial"/>
                </a:rPr>
                <a:t>, </a:t>
              </a:r>
              <a:r>
                <a:rPr lang="en-US" altLang="ko-KR" sz="2000" err="1">
                  <a:solidFill>
                    <a:schemeClr val="bg1"/>
                  </a:solidFill>
                  <a:cs typeface="Arial"/>
                </a:rPr>
                <a:t>이정현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720AB16-5594-42D1-8ABF-922540FF3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" y="356235"/>
            <a:ext cx="12858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11985" y="162214"/>
            <a:ext cx="86066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Query Code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83F0B2-D45B-4F62-8213-04B2BB0ED962}"/>
              </a:ext>
            </a:extLst>
          </p:cNvPr>
          <p:cNvSpPr txBox="1"/>
          <p:nvPr/>
        </p:nvSpPr>
        <p:spPr>
          <a:xfrm>
            <a:off x="382374" y="4254794"/>
            <a:ext cx="6132446" cy="16858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cs typeface="Arial"/>
                <a:hlinkClick r:id="rId3"/>
              </a:rPr>
              <a:t>https://mb-api.abuse.ch/api/v1/</a:t>
            </a:r>
            <a:r>
              <a:rPr lang="en-US" altLang="ko-KR" sz="2400" b="1">
                <a:cs typeface="Arial"/>
              </a:rPr>
              <a:t> </a:t>
            </a:r>
            <a:r>
              <a:rPr lang="en-US" altLang="ko-KR" sz="2400" b="1">
                <a:solidFill>
                  <a:srgbClr val="012640"/>
                </a:solidFill>
                <a:cs typeface="Arial"/>
              </a:rPr>
              <a:t>URL</a:t>
            </a:r>
            <a:r>
              <a:rPr lang="ko-KR" altLang="en-US" sz="2400" b="1">
                <a:solidFill>
                  <a:srgbClr val="012640"/>
                </a:solidFill>
                <a:cs typeface="Arial"/>
              </a:rPr>
              <a:t>에서 </a:t>
            </a:r>
            <a:r>
              <a:rPr lang="en-US" altLang="ko-KR" sz="2400" b="1">
                <a:solidFill>
                  <a:srgbClr val="012640"/>
                </a:solidFill>
                <a:cs typeface="Arial"/>
              </a:rPr>
              <a:t>Requests </a:t>
            </a:r>
            <a:r>
              <a:rPr lang="ko-KR" altLang="en-US" sz="2400" b="1">
                <a:solidFill>
                  <a:srgbClr val="012640"/>
                </a:solidFill>
                <a:cs typeface="Arial"/>
              </a:rPr>
              <a:t>모듈을 통해 </a:t>
            </a:r>
            <a:r>
              <a:rPr lang="en-US" altLang="ko-KR" sz="2400" b="1">
                <a:solidFill>
                  <a:srgbClr val="012640"/>
                </a:solidFill>
                <a:cs typeface="Arial"/>
              </a:rPr>
              <a:t>json </a:t>
            </a:r>
            <a:r>
              <a:rPr lang="ko-KR" altLang="en-US" sz="2400" b="1">
                <a:solidFill>
                  <a:srgbClr val="012640"/>
                </a:solidFill>
                <a:cs typeface="Arial"/>
              </a:rPr>
              <a:t>데이터를 요청</a:t>
            </a:r>
            <a:r>
              <a:rPr lang="en-US" altLang="ko-KR" sz="2400" b="1">
                <a:solidFill>
                  <a:srgbClr val="012640"/>
                </a:solidFill>
                <a:cs typeface="Arial"/>
              </a:rPr>
              <a:t>, Parsing</a:t>
            </a:r>
          </a:p>
        </p:txBody>
      </p: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8DA10DA5-67A8-4357-8CCD-A1CEC18F9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541" y="1498844"/>
            <a:ext cx="4262097" cy="1182783"/>
          </a:xfrm>
          <a:prstGeom prst="rect">
            <a:avLst/>
          </a:prstGeom>
        </p:spPr>
      </p:pic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60191CF9-00F2-4395-A4B6-81120B29A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961" y="2882869"/>
            <a:ext cx="4624830" cy="3479230"/>
          </a:xfrm>
          <a:prstGeom prst="rect">
            <a:avLst/>
          </a:prstGeom>
        </p:spPr>
      </p:pic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0F3FE1C7-7ED0-4117-A972-635FEB269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61" y="2175689"/>
            <a:ext cx="5938072" cy="1489619"/>
          </a:xfrm>
          <a:prstGeom prst="rect">
            <a:avLst/>
          </a:prstGeom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5B67B935-1595-4EDE-BFC5-12CD7D874C94}"/>
              </a:ext>
            </a:extLst>
          </p:cNvPr>
          <p:cNvSpPr/>
          <p:nvPr/>
        </p:nvSpPr>
        <p:spPr>
          <a:xfrm rot="19419711">
            <a:off x="3880639" y="2478394"/>
            <a:ext cx="3010428" cy="2710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0EDB4EFE-F09F-4E6A-AE92-80B9398EE798}"/>
              </a:ext>
            </a:extLst>
          </p:cNvPr>
          <p:cNvSpPr/>
          <p:nvPr/>
        </p:nvSpPr>
        <p:spPr>
          <a:xfrm rot="5400000">
            <a:off x="4770222" y="3722307"/>
            <a:ext cx="4068759" cy="2519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737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>
            <a:cxnSpLocks/>
          </p:cNvCxnSpPr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11985" y="162214"/>
            <a:ext cx="86066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Query Code (+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 Data Clustering)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83F0B2-D45B-4F62-8213-04B2BB0ED962}"/>
              </a:ext>
            </a:extLst>
          </p:cNvPr>
          <p:cNvSpPr txBox="1"/>
          <p:nvPr/>
        </p:nvSpPr>
        <p:spPr>
          <a:xfrm>
            <a:off x="7466986" y="3013501"/>
            <a:ext cx="4303336" cy="16853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012640"/>
                </a:solidFill>
                <a:cs typeface="Arial"/>
              </a:rPr>
              <a:t>Malware </a:t>
            </a:r>
            <a:r>
              <a:rPr lang="ko-KR" altLang="en-US" sz="2400" b="1">
                <a:solidFill>
                  <a:srgbClr val="012640"/>
                </a:solidFill>
                <a:cs typeface="Arial"/>
              </a:rPr>
              <a:t>중복 검사 후</a:t>
            </a:r>
            <a:endParaRPr lang="en-US" altLang="ko-KR" sz="2400" b="1">
              <a:solidFill>
                <a:srgbClr val="012640"/>
              </a:solidFill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012640"/>
                </a:solidFill>
                <a:cs typeface="Arial"/>
              </a:rPr>
              <a:t>Signature</a:t>
            </a:r>
            <a:r>
              <a:rPr lang="ko-KR" altLang="en-US" sz="2400" b="1">
                <a:solidFill>
                  <a:srgbClr val="012640"/>
                </a:solidFill>
                <a:cs typeface="Arial"/>
              </a:rPr>
              <a:t>와 </a:t>
            </a:r>
            <a:r>
              <a:rPr lang="en-US" altLang="ko-KR" sz="2400" b="1">
                <a:solidFill>
                  <a:srgbClr val="012640"/>
                </a:solidFill>
                <a:cs typeface="Arial"/>
              </a:rPr>
              <a:t>Type</a:t>
            </a:r>
            <a:r>
              <a:rPr lang="ko-KR" altLang="en-US" sz="2400" b="1">
                <a:solidFill>
                  <a:srgbClr val="012640"/>
                </a:solidFill>
                <a:cs typeface="Arial"/>
              </a:rPr>
              <a:t>으로 구분</a:t>
            </a:r>
            <a:r>
              <a:rPr lang="en-US" altLang="ko-KR" sz="2400" b="1">
                <a:solidFill>
                  <a:srgbClr val="012640"/>
                </a:solidFill>
                <a:cs typeface="Arial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400" b="1">
                <a:solidFill>
                  <a:srgbClr val="012640"/>
                </a:solidFill>
                <a:cs typeface="Arial"/>
              </a:rPr>
              <a:t>Clustering</a:t>
            </a:r>
            <a:r>
              <a:rPr lang="ko-KR" altLang="en-US" sz="2400" b="1">
                <a:solidFill>
                  <a:srgbClr val="012640"/>
                </a:solidFill>
                <a:cs typeface="Arial"/>
              </a:rPr>
              <a:t> 진행</a:t>
            </a:r>
            <a:endParaRPr lang="en-US" altLang="ko-KR" sz="2400" b="1">
              <a:solidFill>
                <a:srgbClr val="012640"/>
              </a:solidFill>
              <a:cs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08182D-6B62-4B01-967F-53B77A678CAF}"/>
              </a:ext>
            </a:extLst>
          </p:cNvPr>
          <p:cNvSpPr txBox="1"/>
          <p:nvPr/>
        </p:nvSpPr>
        <p:spPr>
          <a:xfrm>
            <a:off x="210131" y="3359645"/>
            <a:ext cx="1591418" cy="369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rgbClr val="012640"/>
                </a:solidFill>
                <a:cs typeface="Arial"/>
              </a:rPr>
              <a:t>. . .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DEB51E7-BDE8-45F7-9C1E-85EF04BF6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63" y="1618561"/>
            <a:ext cx="1337504" cy="1698139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C902FAD-66B4-4176-8E1E-7F46017CA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169" y="1717326"/>
            <a:ext cx="5061263" cy="379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82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11985" y="162214"/>
            <a:ext cx="86066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Query Code (Time required)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2F1324-3E21-4637-B387-27389259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86" y="2357225"/>
            <a:ext cx="10280427" cy="15021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76D8AF-4539-4536-AAFC-B3CD67391DDD}"/>
              </a:ext>
            </a:extLst>
          </p:cNvPr>
          <p:cNvSpPr txBox="1"/>
          <p:nvPr/>
        </p:nvSpPr>
        <p:spPr>
          <a:xfrm>
            <a:off x="4475747" y="4469690"/>
            <a:ext cx="749204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solidFill>
                  <a:srgbClr val="012640"/>
                </a:solidFill>
                <a:cs typeface="Arial"/>
              </a:rPr>
              <a:t>11 1/2 hours to process 9,035 files.</a:t>
            </a:r>
          </a:p>
        </p:txBody>
      </p:sp>
    </p:spTree>
    <p:extLst>
      <p:ext uri="{BB962C8B-B14F-4D97-AF65-F5344CB8AC3E}">
        <p14:creationId xmlns:p14="http://schemas.microsoft.com/office/powerpoint/2010/main" val="2112068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11985" y="162214"/>
            <a:ext cx="86066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Data Classification (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분류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)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97E2A7-C5C1-4DCE-8A44-F187B5A3EA72}"/>
              </a:ext>
            </a:extLst>
          </p:cNvPr>
          <p:cNvSpPr txBox="1"/>
          <p:nvPr/>
        </p:nvSpPr>
        <p:spPr>
          <a:xfrm>
            <a:off x="584200" y="1350215"/>
            <a:ext cx="439638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>
                <a:solidFill>
                  <a:srgbClr val="012640"/>
                </a:solidFill>
                <a:cs typeface="Arial"/>
              </a:rPr>
              <a:t>Signature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83F0B2-D45B-4F62-8213-04B2BB0ED962}"/>
              </a:ext>
            </a:extLst>
          </p:cNvPr>
          <p:cNvSpPr txBox="1"/>
          <p:nvPr/>
        </p:nvSpPr>
        <p:spPr>
          <a:xfrm>
            <a:off x="7420459" y="1350214"/>
            <a:ext cx="439638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rgbClr val="012640"/>
                </a:solidFill>
                <a:cs typeface="Arial"/>
              </a:rPr>
              <a:t>Extenstion</a:t>
            </a:r>
            <a:endParaRPr lang="en-US" altLang="ko-KR" sz="2400" b="1">
              <a:solidFill>
                <a:srgbClr val="012640"/>
              </a:solidFill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D5B32B-85E4-497C-83B0-954EC0F4D296}"/>
              </a:ext>
            </a:extLst>
          </p:cNvPr>
          <p:cNvSpPr txBox="1"/>
          <p:nvPr/>
        </p:nvSpPr>
        <p:spPr>
          <a:xfrm>
            <a:off x="9413311" y="3293959"/>
            <a:ext cx="170479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>
                <a:cs typeface="Arial"/>
              </a:rPr>
              <a:t>. . .</a:t>
            </a:r>
          </a:p>
        </p:txBody>
      </p:sp>
      <p:pic>
        <p:nvPicPr>
          <p:cNvPr id="18" name="그림 1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F7DC5F5F-2E80-4157-BCFA-3737345AD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81" y="2085909"/>
            <a:ext cx="5707716" cy="339284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D950629-7A84-433C-BE2F-F86B2AFF2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572" y="2085909"/>
            <a:ext cx="1308903" cy="34484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89A6709-24F2-467A-A5A7-2594ED13D930}"/>
              </a:ext>
            </a:extLst>
          </p:cNvPr>
          <p:cNvSpPr txBox="1"/>
          <p:nvPr/>
        </p:nvSpPr>
        <p:spPr>
          <a:xfrm>
            <a:off x="2267750" y="5808395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012640"/>
                </a:solidFill>
              </a:rPr>
              <a:t>9035 Files in 144 Signature</a:t>
            </a:r>
            <a:endParaRPr lang="ko-KR" altLang="en-US" b="1">
              <a:solidFill>
                <a:srgbClr val="01264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B45739-8134-4054-AC2D-5A2525725CEC}"/>
              </a:ext>
            </a:extLst>
          </p:cNvPr>
          <p:cNvSpPr txBox="1"/>
          <p:nvPr/>
        </p:nvSpPr>
        <p:spPr>
          <a:xfrm>
            <a:off x="7356115" y="5808395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b="1">
                <a:solidFill>
                  <a:srgbClr val="012640"/>
                </a:solidFill>
              </a:rPr>
              <a:t>144 Signature in 40+ Extension</a:t>
            </a:r>
            <a:endParaRPr lang="ko-KR" altLang="en-US" b="1">
              <a:solidFill>
                <a:srgbClr val="0126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746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11985" y="162214"/>
            <a:ext cx="86066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Data Clustering (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군집화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)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97E2A7-C5C1-4DCE-8A44-F187B5A3EA72}"/>
              </a:ext>
            </a:extLst>
          </p:cNvPr>
          <p:cNvSpPr txBox="1"/>
          <p:nvPr/>
        </p:nvSpPr>
        <p:spPr>
          <a:xfrm>
            <a:off x="584199" y="1350215"/>
            <a:ext cx="6426201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>
                <a:solidFill>
                  <a:srgbClr val="012640"/>
                </a:solidFill>
                <a:cs typeface="Arial"/>
              </a:rPr>
              <a:t>Signature </a:t>
            </a:r>
            <a:r>
              <a:rPr lang="ko-KR" altLang="en-US" sz="2400" b="1">
                <a:solidFill>
                  <a:srgbClr val="012640"/>
                </a:solidFill>
                <a:cs typeface="Arial"/>
              </a:rPr>
              <a:t>별 대표적 악성코드 유형</a:t>
            </a:r>
            <a:br>
              <a:rPr lang="en-US" altLang="ko-KR" sz="2400" b="1">
                <a:solidFill>
                  <a:srgbClr val="012640"/>
                </a:solidFill>
                <a:cs typeface="Arial"/>
              </a:rPr>
            </a:br>
            <a:r>
              <a:rPr lang="en-US" altLang="ko-KR" b="1">
                <a:solidFill>
                  <a:srgbClr val="012640"/>
                </a:solidFill>
                <a:cs typeface="Arial"/>
              </a:rPr>
              <a:t>(None Signature, Extension </a:t>
            </a:r>
            <a:r>
              <a:rPr lang="ko-KR" altLang="en-US" b="1">
                <a:solidFill>
                  <a:srgbClr val="012640"/>
                </a:solidFill>
                <a:cs typeface="Arial"/>
              </a:rPr>
              <a:t>제외 </a:t>
            </a:r>
            <a:r>
              <a:rPr lang="en-US" altLang="ko-KR" b="1">
                <a:solidFill>
                  <a:srgbClr val="012640"/>
                </a:solidFill>
                <a:cs typeface="Arial"/>
              </a:rPr>
              <a:t>143</a:t>
            </a:r>
            <a:r>
              <a:rPr lang="ko-KR" altLang="en-US" b="1">
                <a:solidFill>
                  <a:srgbClr val="012640"/>
                </a:solidFill>
                <a:cs typeface="Arial"/>
              </a:rPr>
              <a:t> </a:t>
            </a:r>
            <a:r>
              <a:rPr lang="en-US" altLang="ko-KR" b="1">
                <a:solidFill>
                  <a:srgbClr val="012640"/>
                </a:solidFill>
                <a:cs typeface="Arial"/>
              </a:rPr>
              <a:t>Signature</a:t>
            </a:r>
            <a:r>
              <a:rPr lang="ko-KR" altLang="en-US" b="1">
                <a:solidFill>
                  <a:srgbClr val="012640"/>
                </a:solidFill>
                <a:cs typeface="Arial"/>
              </a:rPr>
              <a:t> 대상</a:t>
            </a:r>
            <a:r>
              <a:rPr lang="en-US" altLang="ko-KR" b="1">
                <a:solidFill>
                  <a:srgbClr val="012640"/>
                </a:solidFill>
                <a:cs typeface="Arial"/>
              </a:rPr>
              <a:t>)</a:t>
            </a:r>
            <a:endParaRPr lang="en-US" altLang="ko-KR" sz="2000" b="1">
              <a:solidFill>
                <a:srgbClr val="012640"/>
              </a:solidFill>
              <a:cs typeface="Arial"/>
            </a:endParaRPr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2E5F1097-FF0D-4CD6-A5AD-A6BE456B3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625482"/>
              </p:ext>
            </p:extLst>
          </p:nvPr>
        </p:nvGraphicFramePr>
        <p:xfrm>
          <a:off x="854476" y="2472361"/>
          <a:ext cx="6994604" cy="2991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1912">
                  <a:extLst>
                    <a:ext uri="{9D8B030D-6E8A-4147-A177-3AD203B41FA5}">
                      <a16:colId xmlns:a16="http://schemas.microsoft.com/office/drawing/2014/main" val="2126784853"/>
                    </a:ext>
                  </a:extLst>
                </a:gridCol>
                <a:gridCol w="2430780">
                  <a:extLst>
                    <a:ext uri="{9D8B030D-6E8A-4147-A177-3AD203B41FA5}">
                      <a16:colId xmlns:a16="http://schemas.microsoft.com/office/drawing/2014/main" val="212634782"/>
                    </a:ext>
                  </a:extLst>
                </a:gridCol>
                <a:gridCol w="2281912">
                  <a:extLst>
                    <a:ext uri="{9D8B030D-6E8A-4147-A177-3AD203B41FA5}">
                      <a16:colId xmlns:a16="http://schemas.microsoft.com/office/drawing/2014/main" val="2347792520"/>
                    </a:ext>
                  </a:extLst>
                </a:gridCol>
              </a:tblGrid>
              <a:tr h="767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Rootkit</a:t>
                      </a:r>
                    </a:p>
                    <a:p>
                      <a:pPr algn="ctr" latinLnBrk="1"/>
                      <a:r>
                        <a:rPr lang="en-US" altLang="ko-KR" sz="1800" b="1"/>
                        <a:t>(Trojan, Backdoor)</a:t>
                      </a:r>
                      <a:endParaRPr lang="ko-KR" altLang="en-US" sz="1800" b="1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Spyware, Keylogger</a:t>
                      </a:r>
                      <a:endParaRPr lang="ko-KR" altLang="en-US" sz="1800" b="1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Ransomware</a:t>
                      </a:r>
                      <a:endParaRPr lang="ko-KR" altLang="en-US" sz="1800" b="1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31537398"/>
                  </a:ext>
                </a:extLst>
              </a:tr>
              <a:tr h="444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71</a:t>
                      </a:r>
                      <a:endParaRPr lang="ko-KR" altLang="en-US" sz="1800" b="1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25</a:t>
                      </a:r>
                      <a:endParaRPr lang="ko-KR" altLang="en-US" sz="1800" b="1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15</a:t>
                      </a:r>
                      <a:endParaRPr lang="ko-KR" altLang="en-US" sz="1800" b="1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692462671"/>
                  </a:ext>
                </a:extLst>
              </a:tr>
              <a:tr h="444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Botnet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Virus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Worm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297194"/>
                  </a:ext>
                </a:extLst>
              </a:tr>
              <a:tr h="444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11</a:t>
                      </a:r>
                      <a:endParaRPr lang="ko-KR" altLang="en-US" sz="1800" b="1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10</a:t>
                      </a:r>
                      <a:endParaRPr lang="ko-KR" altLang="en-US" sz="1800" b="1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4</a:t>
                      </a:r>
                      <a:endParaRPr lang="ko-KR" altLang="en-US" sz="1800" b="1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48934990"/>
                  </a:ext>
                </a:extLst>
              </a:tr>
              <a:tr h="444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DDoS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Adware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rgbClr val="024B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solidFill>
                            <a:schemeClr val="bg1"/>
                          </a:solidFill>
                        </a:rPr>
                        <a:t>CoinMiner</a:t>
                      </a:r>
                      <a:endParaRPr lang="ko-KR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rgbClr val="024B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021345"/>
                  </a:ext>
                </a:extLst>
              </a:tr>
              <a:tr h="444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3</a:t>
                      </a:r>
                      <a:endParaRPr lang="ko-KR" altLang="en-US" sz="1800" b="1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2</a:t>
                      </a:r>
                      <a:endParaRPr lang="ko-KR" altLang="en-US" sz="1800" b="1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/>
                        <a:t>2</a:t>
                      </a:r>
                      <a:endParaRPr lang="ko-KR" altLang="en-US" sz="1800" b="1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088921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D11D886-EBFE-431B-B1F8-8822042E1B30}"/>
              </a:ext>
            </a:extLst>
          </p:cNvPr>
          <p:cNvSpPr txBox="1"/>
          <p:nvPr/>
        </p:nvSpPr>
        <p:spPr>
          <a:xfrm>
            <a:off x="5099419" y="5443184"/>
            <a:ext cx="2873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err="1">
                <a:solidFill>
                  <a:srgbClr val="214158"/>
                </a:solidFill>
              </a:rPr>
              <a:t>VirusTotal</a:t>
            </a:r>
            <a:r>
              <a:rPr lang="en-US" altLang="ko-KR" sz="1400" b="1" u="sng">
                <a:solidFill>
                  <a:srgbClr val="214158"/>
                </a:solidFill>
              </a:rPr>
              <a:t> Hash-detection </a:t>
            </a:r>
            <a:r>
              <a:rPr lang="ko-KR" altLang="en-US" sz="1400" b="1" u="sng">
                <a:solidFill>
                  <a:srgbClr val="214158"/>
                </a:solidFill>
              </a:rPr>
              <a:t>활용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FB923-8364-4198-A8F6-2B10A851A4A1}"/>
              </a:ext>
            </a:extLst>
          </p:cNvPr>
          <p:cNvSpPr txBox="1"/>
          <p:nvPr/>
        </p:nvSpPr>
        <p:spPr>
          <a:xfrm>
            <a:off x="8066331" y="2804119"/>
            <a:ext cx="3987800" cy="12870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solidFill>
                  <a:srgbClr val="012640"/>
                </a:solidFill>
                <a:cs typeface="Arial"/>
              </a:rPr>
              <a:t>Only Rootkit</a:t>
            </a:r>
            <a:r>
              <a:rPr lang="ko-KR" altLang="en-US" b="1">
                <a:solidFill>
                  <a:srgbClr val="012640"/>
                </a:solidFill>
                <a:cs typeface="Arial"/>
              </a:rPr>
              <a:t> </a:t>
            </a:r>
            <a:r>
              <a:rPr lang="en-US" altLang="ko-KR" b="1">
                <a:solidFill>
                  <a:srgbClr val="012640"/>
                </a:solidFill>
                <a:cs typeface="Arial"/>
              </a:rPr>
              <a:t>↓</a:t>
            </a:r>
          </a:p>
          <a:p>
            <a:pPr>
              <a:lnSpc>
                <a:spcPct val="150000"/>
              </a:lnSpc>
            </a:pPr>
            <a:r>
              <a:rPr lang="en-US" altLang="ko-KR" b="1">
                <a:solidFill>
                  <a:srgbClr val="012640"/>
                </a:solidFill>
                <a:cs typeface="Arial"/>
              </a:rPr>
              <a:t>Rootkit</a:t>
            </a:r>
            <a:r>
              <a:rPr lang="ko-KR" altLang="en-US" b="1">
                <a:solidFill>
                  <a:srgbClr val="012640"/>
                </a:solidFill>
                <a:cs typeface="Arial"/>
              </a:rPr>
              <a:t>을 활용한 복합적인 악성코드 </a:t>
            </a:r>
            <a:r>
              <a:rPr lang="en-US" altLang="ko-KR" b="1" err="1">
                <a:solidFill>
                  <a:srgbClr val="012640"/>
                </a:solidFill>
                <a:cs typeface="Arial"/>
              </a:rPr>
              <a:t>Troj</a:t>
            </a:r>
            <a:r>
              <a:rPr lang="en-US" altLang="ko-KR" b="1">
                <a:solidFill>
                  <a:srgbClr val="012640"/>
                </a:solidFill>
                <a:cs typeface="Arial"/>
              </a:rPr>
              <a:t>/Ransom, </a:t>
            </a:r>
            <a:r>
              <a:rPr lang="en-US" altLang="ko-KR" b="1" err="1">
                <a:solidFill>
                  <a:srgbClr val="012640"/>
                </a:solidFill>
                <a:cs typeface="Arial"/>
              </a:rPr>
              <a:t>Troj</a:t>
            </a:r>
            <a:r>
              <a:rPr lang="en-US" altLang="ko-KR" b="1">
                <a:solidFill>
                  <a:srgbClr val="012640"/>
                </a:solidFill>
                <a:cs typeface="Arial"/>
              </a:rPr>
              <a:t>/Miner </a:t>
            </a:r>
            <a:r>
              <a:rPr lang="ko-KR" altLang="en-US" b="1">
                <a:solidFill>
                  <a:srgbClr val="012640"/>
                </a:solidFill>
                <a:cs typeface="Arial"/>
              </a:rPr>
              <a:t>유형 ↑</a:t>
            </a:r>
            <a:endParaRPr lang="en-US" altLang="ko-KR" b="1">
              <a:solidFill>
                <a:srgbClr val="01264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7721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ntelligent Data Extraction Enables Agencies to Shift from Analog to  Digital | GSA - IT Modernization Centers of Excellence">
            <a:extLst>
              <a:ext uri="{FF2B5EF4-FFF2-40B4-BE49-F238E27FC236}">
                <a16:creationId xmlns:a16="http://schemas.microsoft.com/office/drawing/2014/main" id="{DCC82730-EB04-43C9-9CD6-AA96F6AE2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4706738" cy="1355603"/>
              <a:chOff x="2700072" y="2021840"/>
              <a:chExt cx="6409042" cy="184588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3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2700072" y="2736182"/>
                <a:ext cx="6409042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Data Extraction</a:t>
                </a:r>
                <a:endParaRPr lang="ko-KR" altLang="en-US" sz="4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59116"/>
            <a:ext cx="9283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 Header VS binary file – PE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Header 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25DD9-838F-4E2E-88DC-A37FA22E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287619"/>
            <a:ext cx="2299023" cy="460573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8CD0315-2E51-4F21-83AB-E05504224C15}"/>
              </a:ext>
            </a:extLst>
          </p:cNvPr>
          <p:cNvSpPr/>
          <p:nvPr/>
        </p:nvSpPr>
        <p:spPr>
          <a:xfrm>
            <a:off x="1005839" y="1622613"/>
            <a:ext cx="2051126" cy="15598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8E54D-B1D9-4E81-9AD4-F6422E7CFE13}"/>
              </a:ext>
            </a:extLst>
          </p:cNvPr>
          <p:cNvSpPr txBox="1"/>
          <p:nvPr/>
        </p:nvSpPr>
        <p:spPr>
          <a:xfrm>
            <a:off x="3128682" y="2807745"/>
            <a:ext cx="177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PE Header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22FD-DA85-49C2-96D2-82B5F2601618}"/>
              </a:ext>
            </a:extLst>
          </p:cNvPr>
          <p:cNvSpPr txBox="1"/>
          <p:nvPr/>
        </p:nvSpPr>
        <p:spPr>
          <a:xfrm>
            <a:off x="3128682" y="5524035"/>
            <a:ext cx="177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B0F0"/>
                </a:solidFill>
              </a:rPr>
              <a:t>PE Body</a:t>
            </a:r>
            <a:endParaRPr lang="ko-KR" altLang="en-US" b="1">
              <a:solidFill>
                <a:srgbClr val="00B0F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246513E-AA36-4CF4-9546-1DF9E1FB696F}"/>
              </a:ext>
            </a:extLst>
          </p:cNvPr>
          <p:cNvSpPr/>
          <p:nvPr/>
        </p:nvSpPr>
        <p:spPr>
          <a:xfrm>
            <a:off x="1005839" y="3236228"/>
            <a:ext cx="2051126" cy="265712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8D0BAC-B037-494F-9C3C-FFB45E7D60DC}"/>
              </a:ext>
            </a:extLst>
          </p:cNvPr>
          <p:cNvSpPr txBox="1"/>
          <p:nvPr/>
        </p:nvSpPr>
        <p:spPr>
          <a:xfrm>
            <a:off x="4455459" y="1635790"/>
            <a:ext cx="673070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0">
                <a:solidFill>
                  <a:srgbClr val="012640"/>
                </a:solidFill>
                <a:effectLst/>
                <a:latin typeface="Arial" panose="020B0604020202020204" pitchFamily="34" charset="0"/>
              </a:rPr>
              <a:t>PE </a:t>
            </a:r>
            <a:r>
              <a:rPr lang="ko-KR" altLang="en-US" sz="2800" b="1" i="0">
                <a:solidFill>
                  <a:srgbClr val="012640"/>
                </a:solidFill>
                <a:effectLst/>
                <a:latin typeface="Arial" panose="020B0604020202020204" pitchFamily="34" charset="0"/>
              </a:rPr>
              <a:t>포맷 </a:t>
            </a:r>
            <a:r>
              <a:rPr lang="en-US" altLang="ko-KR" sz="2800" b="1" i="0">
                <a:solidFill>
                  <a:srgbClr val="012640"/>
                </a:solidFill>
                <a:effectLst/>
                <a:latin typeface="Arial" panose="020B0604020202020204" pitchFamily="34" charset="0"/>
              </a:rPr>
              <a:t>(Portable Executable)</a:t>
            </a:r>
            <a:r>
              <a:rPr lang="ko-KR" altLang="en-US" sz="2800" b="1">
                <a:solidFill>
                  <a:srgbClr val="012640"/>
                </a:solidFill>
                <a:latin typeface="Arial" panose="020B0604020202020204" pitchFamily="34" charset="0"/>
              </a:rPr>
              <a:t> </a:t>
            </a:r>
            <a:endParaRPr lang="en-US" altLang="ko-KR" sz="2800" b="1">
              <a:solidFill>
                <a:srgbClr val="012640"/>
              </a:solidFill>
              <a:latin typeface="Arial" panose="020B0604020202020204" pitchFamily="34" charset="0"/>
            </a:endParaRPr>
          </a:p>
          <a:p>
            <a:endParaRPr lang="en-US" altLang="ko-KR">
              <a:solidFill>
                <a:srgbClr val="01264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rgbClr val="012640"/>
                </a:solidFill>
                <a:latin typeface="Arial" panose="020B0604020202020204" pitchFamily="34" charset="0"/>
              </a:rPr>
              <a:t>Windows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 운영 체제에서 사용되는 실행 파일</a:t>
            </a:r>
            <a:r>
              <a:rPr lang="en-US" altLang="ko-KR" b="1">
                <a:solidFill>
                  <a:srgbClr val="012640"/>
                </a:solidFill>
                <a:latin typeface="Arial" panose="020B0604020202020204" pitchFamily="34" charset="0"/>
              </a:rPr>
              <a:t>, DLL,</a:t>
            </a:r>
            <a:br>
              <a:rPr lang="en-US" altLang="ko-KR" b="1">
                <a:solidFill>
                  <a:srgbClr val="012640"/>
                </a:solidFill>
                <a:latin typeface="Arial" panose="020B0604020202020204" pitchFamily="34" charset="0"/>
              </a:rPr>
            </a:br>
            <a:r>
              <a:rPr lang="en-US" altLang="ko-KR" b="1">
                <a:solidFill>
                  <a:srgbClr val="012640"/>
                </a:solidFill>
                <a:latin typeface="Arial" panose="020B0604020202020204" pitchFamily="34" charset="0"/>
              </a:rPr>
              <a:t>Object 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코드 등을 위한 파일 형식</a:t>
            </a:r>
            <a:endParaRPr lang="en-US" altLang="ko-KR" b="1">
              <a:solidFill>
                <a:srgbClr val="01264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>
              <a:solidFill>
                <a:srgbClr val="01264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윈도우 </a:t>
            </a:r>
            <a:r>
              <a:rPr lang="ko-KR" altLang="en-US" b="1" err="1">
                <a:solidFill>
                  <a:srgbClr val="012640"/>
                </a:solidFill>
                <a:latin typeface="Arial" panose="020B0604020202020204" pitchFamily="34" charset="0"/>
              </a:rPr>
              <a:t>로더가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 실행 가능한 코드를 관리하는데 필요한 정보를 </a:t>
            </a:r>
            <a:r>
              <a:rPr lang="ko-KR" altLang="en-US" b="1" err="1">
                <a:solidFill>
                  <a:srgbClr val="012640"/>
                </a:solidFill>
                <a:latin typeface="Arial" panose="020B0604020202020204" pitchFamily="34" charset="0"/>
              </a:rPr>
              <a:t>캡슐화한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 데이터 구조체</a:t>
            </a:r>
            <a:endParaRPr lang="en-US" altLang="ko-KR" b="1">
              <a:solidFill>
                <a:srgbClr val="01264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6D9CBC8F-25B8-48DA-BB3F-F3C4061EA4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469964"/>
              </p:ext>
            </p:extLst>
          </p:nvPr>
        </p:nvGraphicFramePr>
        <p:xfrm>
          <a:off x="4455459" y="4379613"/>
          <a:ext cx="6591022" cy="15137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95511">
                  <a:extLst>
                    <a:ext uri="{9D8B030D-6E8A-4147-A177-3AD203B41FA5}">
                      <a16:colId xmlns:a16="http://schemas.microsoft.com/office/drawing/2014/main" val="334286832"/>
                    </a:ext>
                  </a:extLst>
                </a:gridCol>
                <a:gridCol w="3295511">
                  <a:extLst>
                    <a:ext uri="{9D8B030D-6E8A-4147-A177-3AD203B41FA5}">
                      <a16:colId xmlns:a16="http://schemas.microsoft.com/office/drawing/2014/main" val="974627663"/>
                    </a:ext>
                  </a:extLst>
                </a:gridCol>
              </a:tblGrid>
              <a:tr h="300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종류</a:t>
                      </a:r>
                    </a:p>
                  </a:txBody>
                  <a:tcPr marL="74149" marR="74149" marT="37074" marB="370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/>
                        <a:t>주요 확장자</a:t>
                      </a:r>
                    </a:p>
                  </a:txBody>
                  <a:tcPr marL="74149" marR="74149" marT="37074" marB="37074"/>
                </a:tc>
                <a:extLst>
                  <a:ext uri="{0D108BD9-81ED-4DB2-BD59-A6C34878D82A}">
                    <a16:rowId xmlns:a16="http://schemas.microsoft.com/office/drawing/2014/main" val="737718056"/>
                  </a:ext>
                </a:extLst>
              </a:tr>
              <a:tr h="300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/>
                        <a:t>실행 계열</a:t>
                      </a:r>
                    </a:p>
                  </a:txBody>
                  <a:tcPr marL="74149" marR="74149" marT="37074" marB="370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/>
                        <a:t>EXE, SCR</a:t>
                      </a:r>
                      <a:endParaRPr lang="ko-KR" altLang="en-US" sz="1500" b="0"/>
                    </a:p>
                  </a:txBody>
                  <a:tcPr marL="74149" marR="74149" marT="37074" marB="37074"/>
                </a:tc>
                <a:extLst>
                  <a:ext uri="{0D108BD9-81ED-4DB2-BD59-A6C34878D82A}">
                    <a16:rowId xmlns:a16="http://schemas.microsoft.com/office/drawing/2014/main" val="2194789992"/>
                  </a:ext>
                </a:extLst>
              </a:tr>
              <a:tr h="300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/>
                        <a:t>라이브러리 계열</a:t>
                      </a:r>
                    </a:p>
                  </a:txBody>
                  <a:tcPr marL="74149" marR="74149" marT="37074" marB="370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/>
                        <a:t>DLL, OCX, CPL, DRV</a:t>
                      </a:r>
                      <a:endParaRPr lang="ko-KR" altLang="en-US" sz="1500" b="0"/>
                    </a:p>
                  </a:txBody>
                  <a:tcPr marL="74149" marR="74149" marT="37074" marB="37074"/>
                </a:tc>
                <a:extLst>
                  <a:ext uri="{0D108BD9-81ED-4DB2-BD59-A6C34878D82A}">
                    <a16:rowId xmlns:a16="http://schemas.microsoft.com/office/drawing/2014/main" val="996823499"/>
                  </a:ext>
                </a:extLst>
              </a:tr>
              <a:tr h="300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/>
                        <a:t>드라이버 계열</a:t>
                      </a:r>
                    </a:p>
                  </a:txBody>
                  <a:tcPr marL="74149" marR="74149" marT="37074" marB="370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/>
                        <a:t>SYS, VXD</a:t>
                      </a:r>
                      <a:endParaRPr lang="ko-KR" altLang="en-US" sz="1500" b="0"/>
                    </a:p>
                  </a:txBody>
                  <a:tcPr marL="74149" marR="74149" marT="37074" marB="37074"/>
                </a:tc>
                <a:extLst>
                  <a:ext uri="{0D108BD9-81ED-4DB2-BD59-A6C34878D82A}">
                    <a16:rowId xmlns:a16="http://schemas.microsoft.com/office/drawing/2014/main" val="1435097659"/>
                  </a:ext>
                </a:extLst>
              </a:tr>
              <a:tr h="300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/>
                        <a:t>오브젝트 파일</a:t>
                      </a:r>
                    </a:p>
                  </a:txBody>
                  <a:tcPr marL="74149" marR="74149" marT="37074" marB="37074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/>
                        <a:t>OBJ</a:t>
                      </a:r>
                      <a:endParaRPr lang="ko-KR" altLang="en-US" sz="1500" b="0"/>
                    </a:p>
                  </a:txBody>
                  <a:tcPr marL="74149" marR="74149" marT="37074" marB="37074"/>
                </a:tc>
                <a:extLst>
                  <a:ext uri="{0D108BD9-81ED-4DB2-BD59-A6C34878D82A}">
                    <a16:rowId xmlns:a16="http://schemas.microsoft.com/office/drawing/2014/main" val="116991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8565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59116"/>
            <a:ext cx="9283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 Header VS binary file – PE Header 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25DD9-838F-4E2E-88DC-A37FA22ED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11" t="9414" r="241" b="59503"/>
          <a:stretch/>
        </p:blipFill>
        <p:spPr>
          <a:xfrm>
            <a:off x="538895" y="2784407"/>
            <a:ext cx="2558912" cy="222080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8338CE-02A0-4D23-94F2-8050BDFE9BC9}"/>
              </a:ext>
            </a:extLst>
          </p:cNvPr>
          <p:cNvCxnSpPr>
            <a:cxnSpLocks/>
          </p:cNvCxnSpPr>
          <p:nvPr/>
        </p:nvCxnSpPr>
        <p:spPr>
          <a:xfrm flipV="1">
            <a:off x="3097807" y="1430731"/>
            <a:ext cx="1769249" cy="135367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9371FA-F42E-4FD2-9719-56ABA3B9DB94}"/>
              </a:ext>
            </a:extLst>
          </p:cNvPr>
          <p:cNvCxnSpPr>
            <a:cxnSpLocks/>
          </p:cNvCxnSpPr>
          <p:nvPr/>
        </p:nvCxnSpPr>
        <p:spPr>
          <a:xfrm>
            <a:off x="3097807" y="5005216"/>
            <a:ext cx="1769249" cy="92195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81FD5B4B-2B4F-48EF-80F9-CF01DD206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119306"/>
              </p:ext>
            </p:extLst>
          </p:nvPr>
        </p:nvGraphicFramePr>
        <p:xfrm>
          <a:off x="4867055" y="1430731"/>
          <a:ext cx="5950086" cy="44964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7592">
                  <a:extLst>
                    <a:ext uri="{9D8B030D-6E8A-4147-A177-3AD203B41FA5}">
                      <a16:colId xmlns:a16="http://schemas.microsoft.com/office/drawing/2014/main" val="4049947863"/>
                    </a:ext>
                  </a:extLst>
                </a:gridCol>
                <a:gridCol w="849119">
                  <a:extLst>
                    <a:ext uri="{9D8B030D-6E8A-4147-A177-3AD203B41FA5}">
                      <a16:colId xmlns:a16="http://schemas.microsoft.com/office/drawing/2014/main" val="701104899"/>
                    </a:ext>
                  </a:extLst>
                </a:gridCol>
                <a:gridCol w="4033375">
                  <a:extLst>
                    <a:ext uri="{9D8B030D-6E8A-4147-A177-3AD203B41FA5}">
                      <a16:colId xmlns:a16="http://schemas.microsoft.com/office/drawing/2014/main" val="3982241781"/>
                    </a:ext>
                  </a:extLst>
                </a:gridCol>
              </a:tblGrid>
              <a:tr h="62240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PE Header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PE Header</a:t>
                      </a:r>
                      <a:endParaRPr lang="ko-KR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64166"/>
                  </a:ext>
                </a:extLst>
              </a:tr>
              <a:tr h="6224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rgbClr val="012640"/>
                          </a:solidFill>
                        </a:rPr>
                        <a:t>DOS_Header </a:t>
                      </a:r>
                      <a:endParaRPr lang="ko-KR" altLang="en-US" sz="1600" b="1">
                        <a:solidFill>
                          <a:srgbClr val="01264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DOS_Header 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rgbClr val="012640"/>
                          </a:solidFill>
                        </a:rPr>
                        <a:t>PE </a:t>
                      </a:r>
                      <a:r>
                        <a:rPr lang="ko-KR" altLang="en-US" sz="1400" b="0">
                          <a:solidFill>
                            <a:srgbClr val="012640"/>
                          </a:solidFill>
                        </a:rPr>
                        <a:t>구조를 </a:t>
                      </a:r>
                      <a:r>
                        <a:rPr lang="ko-KR" altLang="en-US" sz="1400">
                          <a:solidFill>
                            <a:srgbClr val="012640"/>
                          </a:solidFill>
                        </a:rPr>
                        <a:t>가지고 있는 파일인지 판단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639296"/>
                  </a:ext>
                </a:extLst>
              </a:tr>
              <a:tr h="6224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rgbClr val="012640"/>
                          </a:solidFill>
                        </a:rPr>
                        <a:t>DOS Stub</a:t>
                      </a:r>
                      <a:endParaRPr lang="ko-KR" altLang="en-US" sz="1600" b="1">
                        <a:solidFill>
                          <a:srgbClr val="01264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DOS Stub Code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olidFill>
                            <a:srgbClr val="012640"/>
                          </a:solidFill>
                        </a:rPr>
                        <a:t>Dos </a:t>
                      </a:r>
                      <a:r>
                        <a:rPr lang="ko-KR" altLang="en-US" sz="1400">
                          <a:solidFill>
                            <a:srgbClr val="012640"/>
                          </a:solidFill>
                        </a:rPr>
                        <a:t>모드에서 실행되었을 때 실행할 내용을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316359"/>
                  </a:ext>
                </a:extLst>
              </a:tr>
              <a:tr h="62240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rgbClr val="012640"/>
                          </a:solidFill>
                        </a:rPr>
                        <a:t>NT_Header</a:t>
                      </a:r>
                      <a:endParaRPr lang="ko-KR" altLang="en-US" sz="1600" b="1">
                        <a:solidFill>
                          <a:srgbClr val="01264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NT_Header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rgbClr val="012640"/>
                          </a:solidFill>
                        </a:rPr>
                        <a:t>파일 실행에 필요한 정보가 저장</a:t>
                      </a:r>
                      <a:endParaRPr lang="en-US" altLang="ko-KR" sz="1400">
                        <a:solidFill>
                          <a:srgbClr val="012640"/>
                        </a:solidFill>
                      </a:endParaRPr>
                    </a:p>
                    <a:p>
                      <a:pPr latinLnBrk="1"/>
                      <a:r>
                        <a:rPr lang="en-US" altLang="ko-KR" sz="1000" b="1">
                          <a:solidFill>
                            <a:srgbClr val="012640"/>
                          </a:solidFill>
                        </a:rPr>
                        <a:t>Signature :</a:t>
                      </a:r>
                      <a:r>
                        <a:rPr lang="en-US" altLang="ko-KR" sz="1000">
                          <a:solidFill>
                            <a:srgbClr val="012640"/>
                          </a:solidFill>
                        </a:rPr>
                        <a:t> PE</a:t>
                      </a:r>
                      <a:r>
                        <a:rPr lang="ko-KR" altLang="en-US" sz="1000">
                          <a:solidFill>
                            <a:srgbClr val="012640"/>
                          </a:solidFill>
                        </a:rPr>
                        <a:t>구조를 가진 파일이란 것을 알려줌</a:t>
                      </a:r>
                      <a:endParaRPr lang="en-US" altLang="ko-KR" sz="1000">
                        <a:solidFill>
                          <a:srgbClr val="012640"/>
                        </a:solidFill>
                      </a:endParaRPr>
                    </a:p>
                    <a:p>
                      <a:pPr latinLnBrk="1"/>
                      <a:r>
                        <a:rPr lang="en-US" altLang="ko-KR" sz="1000" b="1">
                          <a:solidFill>
                            <a:srgbClr val="012640"/>
                          </a:solidFill>
                        </a:rPr>
                        <a:t>File_Header : </a:t>
                      </a:r>
                      <a:r>
                        <a:rPr lang="ko-KR" altLang="en-US" sz="1000">
                          <a:solidFill>
                            <a:srgbClr val="012640"/>
                          </a:solidFill>
                        </a:rPr>
                        <a:t>동작하는 </a:t>
                      </a:r>
                      <a:r>
                        <a:rPr lang="en-US" altLang="ko-KR" sz="1000">
                          <a:solidFill>
                            <a:srgbClr val="012640"/>
                          </a:solidFill>
                        </a:rPr>
                        <a:t>CPU, </a:t>
                      </a:r>
                      <a:r>
                        <a:rPr lang="ko-KR" altLang="en-US" sz="1000">
                          <a:solidFill>
                            <a:srgbClr val="012640"/>
                          </a:solidFill>
                        </a:rPr>
                        <a:t>섹션의 수</a:t>
                      </a:r>
                      <a:r>
                        <a:rPr lang="en-US" altLang="ko-KR" sz="1000">
                          <a:solidFill>
                            <a:srgbClr val="012640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12640"/>
                          </a:solidFill>
                        </a:rPr>
                        <a:t>생성시간</a:t>
                      </a:r>
                      <a:endParaRPr lang="en-US" altLang="ko-KR" sz="1000">
                        <a:solidFill>
                          <a:srgbClr val="012640"/>
                        </a:solidFill>
                      </a:endParaRPr>
                    </a:p>
                    <a:p>
                      <a:pPr latinLnBrk="1"/>
                      <a:r>
                        <a:rPr lang="en-US" altLang="ko-KR" sz="1000" b="1">
                          <a:solidFill>
                            <a:srgbClr val="012640"/>
                          </a:solidFill>
                        </a:rPr>
                        <a:t>Optional_Header : </a:t>
                      </a:r>
                      <a:r>
                        <a:rPr lang="ko-KR" altLang="en-US" sz="1000">
                          <a:solidFill>
                            <a:srgbClr val="012640"/>
                          </a:solidFill>
                        </a:rPr>
                        <a:t>파일 실행에 필요한 주요 정보들을 저장</a:t>
                      </a:r>
                      <a:endParaRPr lang="en-US" altLang="ko-KR" sz="1000">
                        <a:solidFill>
                          <a:srgbClr val="01264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463723"/>
                  </a:ext>
                </a:extLst>
              </a:tr>
              <a:tr h="622407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400" b="1">
                          <a:solidFill>
                            <a:srgbClr val="012640"/>
                          </a:solidFill>
                        </a:rPr>
                        <a:t>Section Header</a:t>
                      </a:r>
                      <a:endParaRPr lang="ko-KR" altLang="en-US" sz="1400" b="1">
                        <a:solidFill>
                          <a:srgbClr val="01264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rgbClr val="012640"/>
                          </a:solidFill>
                        </a:rPr>
                        <a:t>.text</a:t>
                      </a:r>
                      <a:endParaRPr lang="ko-KR" altLang="en-US" sz="1600" b="1">
                        <a:solidFill>
                          <a:srgbClr val="01264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rgbClr val="012640"/>
                          </a:solidFill>
                        </a:rPr>
                        <a:t>파일을 열었을 때 실행될 코드가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568012"/>
                  </a:ext>
                </a:extLst>
              </a:tr>
              <a:tr h="622407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rgbClr val="012640"/>
                          </a:solidFill>
                        </a:rPr>
                        <a:t>.data</a:t>
                      </a:r>
                      <a:endParaRPr lang="ko-KR" altLang="en-US" sz="1600" b="1">
                        <a:solidFill>
                          <a:srgbClr val="01264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rgbClr val="012640"/>
                          </a:solidFill>
                        </a:rPr>
                        <a:t>초기화된 전역 변수</a:t>
                      </a:r>
                      <a:r>
                        <a:rPr lang="en-US" altLang="ko-KR" sz="1400">
                          <a:solidFill>
                            <a:srgbClr val="012640"/>
                          </a:solidFill>
                        </a:rPr>
                        <a:t>, Static </a:t>
                      </a:r>
                      <a:r>
                        <a:rPr lang="ko-KR" altLang="en-US" sz="1400">
                          <a:solidFill>
                            <a:srgbClr val="012640"/>
                          </a:solidFill>
                        </a:rPr>
                        <a:t>변수를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493940"/>
                  </a:ext>
                </a:extLst>
              </a:tr>
              <a:tr h="622407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rgbClr val="012640"/>
                          </a:solidFill>
                        </a:rPr>
                        <a:t>.rsrc</a:t>
                      </a:r>
                      <a:endParaRPr lang="ko-KR" altLang="en-US" sz="1600" b="1">
                        <a:solidFill>
                          <a:srgbClr val="01264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>
                          <a:solidFill>
                            <a:srgbClr val="012640"/>
                          </a:solidFill>
                        </a:rPr>
                        <a:t>리소스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170400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627A949B-6181-42E2-BE9E-00006A217A1F}"/>
              </a:ext>
            </a:extLst>
          </p:cNvPr>
          <p:cNvGrpSpPr/>
          <p:nvPr/>
        </p:nvGrpSpPr>
        <p:grpSpPr>
          <a:xfrm>
            <a:off x="10817141" y="1277667"/>
            <a:ext cx="1364749" cy="706776"/>
            <a:chOff x="10685928" y="1138512"/>
            <a:chExt cx="1506071" cy="878543"/>
          </a:xfrm>
        </p:grpSpPr>
        <p:sp>
          <p:nvSpPr>
            <p:cNvPr id="22" name="말풍선: 타원형 21">
              <a:extLst>
                <a:ext uri="{FF2B5EF4-FFF2-40B4-BE49-F238E27FC236}">
                  <a16:creationId xmlns:a16="http://schemas.microsoft.com/office/drawing/2014/main" id="{5386B20B-8685-4F4B-8C21-59DA465BAF9B}"/>
                </a:ext>
              </a:extLst>
            </p:cNvPr>
            <p:cNvSpPr/>
            <p:nvPr/>
          </p:nvSpPr>
          <p:spPr>
            <a:xfrm>
              <a:off x="10685928" y="1138512"/>
              <a:ext cx="1506071" cy="878543"/>
            </a:xfrm>
            <a:prstGeom prst="wedgeEllipseCallout">
              <a:avLst>
                <a:gd name="adj1" fmla="val -50566"/>
                <a:gd name="adj2" fmla="val 54705"/>
              </a:avLst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rgbClr val="92D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858A6B-CABA-4F55-9094-CDF27F082733}"/>
                </a:ext>
              </a:extLst>
            </p:cNvPr>
            <p:cNvSpPr txBox="1"/>
            <p:nvPr/>
          </p:nvSpPr>
          <p:spPr>
            <a:xfrm>
              <a:off x="10748682" y="1309169"/>
              <a:ext cx="1443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>
                  <a:solidFill>
                    <a:schemeClr val="bg2">
                      <a:lumMod val="50000"/>
                    </a:schemeClr>
                  </a:solidFill>
                </a:rPr>
                <a:t>MZ</a:t>
              </a:r>
              <a:r>
                <a:rPr lang="en-US" altLang="ko-KR" sz="900">
                  <a:solidFill>
                    <a:schemeClr val="bg2">
                      <a:lumMod val="50000"/>
                    </a:schemeClr>
                  </a:solidFill>
                </a:rPr>
                <a:t> : </a:t>
              </a:r>
              <a:r>
                <a:rPr lang="en-US" altLang="ko-KR" sz="900" b="1">
                  <a:solidFill>
                    <a:schemeClr val="bg2">
                      <a:lumMod val="50000"/>
                    </a:schemeClr>
                  </a:solidFill>
                </a:rPr>
                <a:t>PE</a:t>
              </a:r>
              <a:r>
                <a:rPr lang="en-US" altLang="ko-KR" sz="90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ko-KR" altLang="en-US" sz="900">
                  <a:solidFill>
                    <a:schemeClr val="bg2">
                      <a:lumMod val="50000"/>
                    </a:schemeClr>
                  </a:solidFill>
                </a:rPr>
                <a:t>구조 개발자</a:t>
              </a:r>
              <a:endParaRPr lang="en-US" altLang="ko-KR" sz="90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altLang="ko-KR" sz="90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altLang="ko-KR" sz="900" i="1">
                  <a:solidFill>
                    <a:schemeClr val="bg2">
                      <a:lumMod val="50000"/>
                    </a:schemeClr>
                  </a:solidFill>
                </a:rPr>
                <a:t>Mark </a:t>
              </a:r>
              <a:r>
                <a:rPr lang="en-US" altLang="ko-KR" sz="900" i="1" err="1">
                  <a:solidFill>
                    <a:schemeClr val="bg2">
                      <a:lumMod val="50000"/>
                    </a:schemeClr>
                  </a:solidFill>
                </a:rPr>
                <a:t>Zbikowski</a:t>
              </a:r>
              <a:r>
                <a:rPr lang="en-US" altLang="ko-KR" sz="90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ko-KR" altLang="en-US" sz="900">
                <a:solidFill>
                  <a:schemeClr val="bg2">
                    <a:lumMod val="50000"/>
                  </a:schemeClr>
                </a:solidFill>
              </a:endParaRPr>
            </a:p>
            <a:p>
              <a:endParaRPr lang="ko-KR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3104208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59116"/>
            <a:ext cx="9283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 Header VS binary file – PE Header 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6B0EF4A-4476-4D0B-8BA8-29E7B70D526B}"/>
              </a:ext>
            </a:extLst>
          </p:cNvPr>
          <p:cNvSpPr/>
          <p:nvPr/>
        </p:nvSpPr>
        <p:spPr>
          <a:xfrm>
            <a:off x="6524632" y="3214687"/>
            <a:ext cx="828675" cy="428623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58FF972-9C82-4796-8BBC-D05AAC79C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8" y="2371577"/>
            <a:ext cx="5677692" cy="2114845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B5B30F7D-5C75-4E59-9F3F-E46264CFC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939" y="2593064"/>
            <a:ext cx="3991753" cy="167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77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59116"/>
            <a:ext cx="9283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 Header VS binary file – binary file 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CC5C4046-AE98-410C-ABF0-8F37D46D0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022985"/>
            <a:ext cx="3813378" cy="53151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A0CA3F-702A-4ECC-ACF0-DD16B8C5E627}"/>
              </a:ext>
            </a:extLst>
          </p:cNvPr>
          <p:cNvSpPr txBox="1"/>
          <p:nvPr/>
        </p:nvSpPr>
        <p:spPr>
          <a:xfrm>
            <a:off x="5287683" y="2587948"/>
            <a:ext cx="632011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rgbClr val="012640"/>
                </a:solidFill>
                <a:latin typeface="Arial" panose="020B0604020202020204" pitchFamily="34" charset="0"/>
              </a:rPr>
              <a:t>이진 파일</a:t>
            </a:r>
            <a:r>
              <a:rPr lang="en-US" altLang="ko-KR" sz="3200" b="1">
                <a:solidFill>
                  <a:srgbClr val="012640"/>
                </a:solidFill>
                <a:latin typeface="Arial" panose="020B0604020202020204" pitchFamily="34" charset="0"/>
              </a:rPr>
              <a:t> (binary file)</a:t>
            </a:r>
          </a:p>
          <a:p>
            <a:endParaRPr lang="en-US" altLang="ko-KR" sz="2400" b="1">
              <a:solidFill>
                <a:srgbClr val="01264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rgbClr val="012640"/>
                </a:solidFill>
                <a:latin typeface="Arial" panose="020B0604020202020204" pitchFamily="34" charset="0"/>
              </a:rPr>
              <a:t>텍스트 파일이 아닌 컴퓨팅 파일</a:t>
            </a:r>
            <a:endParaRPr lang="en-US" altLang="ko-KR" sz="2000" b="1">
              <a:solidFill>
                <a:srgbClr val="01264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>
              <a:solidFill>
                <a:srgbClr val="01264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rgbClr val="012640"/>
                </a:solidFill>
                <a:latin typeface="Arial" panose="020B0604020202020204" pitchFamily="34" charset="0"/>
              </a:rPr>
              <a:t>컴퓨터 파일로 컴퓨터 저장과 처리 목적을 위해 이진 형식으로 </a:t>
            </a:r>
            <a:r>
              <a:rPr lang="ko-KR" altLang="en-US" sz="2000" b="1" err="1">
                <a:solidFill>
                  <a:srgbClr val="012640"/>
                </a:solidFill>
                <a:latin typeface="Arial" panose="020B0604020202020204" pitchFamily="34" charset="0"/>
              </a:rPr>
              <a:t>인코딩된</a:t>
            </a:r>
            <a:r>
              <a:rPr lang="ko-KR" altLang="en-US" sz="2000" b="1">
                <a:solidFill>
                  <a:srgbClr val="012640"/>
                </a:solidFill>
                <a:latin typeface="Arial" panose="020B0604020202020204" pitchFamily="34" charset="0"/>
              </a:rPr>
              <a:t> 데이터</a:t>
            </a:r>
            <a:endParaRPr lang="en-US" altLang="ko-KR" sz="2000" b="1">
              <a:solidFill>
                <a:srgbClr val="01264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451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alware Wallpapers - Top Free Malware Backgrounds - WallpaperAccess">
            <a:extLst>
              <a:ext uri="{FF2B5EF4-FFF2-40B4-BE49-F238E27FC236}">
                <a16:creationId xmlns:a16="http://schemas.microsoft.com/office/drawing/2014/main" id="{2538A922-CB2D-411F-B001-0339C2900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21000"/>
            </a:schemeClr>
          </a:solidFill>
          <a:effectLst>
            <a:reflection endPos="0" dist="50800" dir="5400000" sy="-100000" algn="bl" rotWithShape="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571B1E3-CE5A-4DF5-92F8-AB094C81EFCB}"/>
              </a:ext>
            </a:extLst>
          </p:cNvPr>
          <p:cNvSpPr/>
          <p:nvPr/>
        </p:nvSpPr>
        <p:spPr>
          <a:xfrm flipH="1">
            <a:off x="212649" y="-1"/>
            <a:ext cx="746719" cy="46292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F8F721-294E-4638-A974-2C8E1B352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51" y="3702666"/>
            <a:ext cx="746718" cy="746718"/>
          </a:xfrm>
          <a:prstGeom prst="rect">
            <a:avLst/>
          </a:prstGeom>
        </p:spPr>
      </p:pic>
      <p:sp>
        <p:nvSpPr>
          <p:cNvPr id="5" name="AutoShape 2" descr="Malware is a malicious file or piece of code, typically delivered over a network, that infects, explores, steals or conducts virtually any behavior an attacker wants.">
            <a:extLst>
              <a:ext uri="{FF2B5EF4-FFF2-40B4-BE49-F238E27FC236}">
                <a16:creationId xmlns:a16="http://schemas.microsoft.com/office/drawing/2014/main" id="{34E70816-4353-4853-928D-42BAA25C80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96978" y="554607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Malware is a malicious file or piece of code, typically delivered over a network, that infects, explores, steals or conducts virtually any behavior an attacker wants.">
            <a:extLst>
              <a:ext uri="{FF2B5EF4-FFF2-40B4-BE49-F238E27FC236}">
                <a16:creationId xmlns:a16="http://schemas.microsoft.com/office/drawing/2014/main" id="{5B3EEED4-25A4-472D-9122-9106FA4210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750A9B-7C4B-4E78-BBFD-B34F1858B5F6}"/>
              </a:ext>
            </a:extLst>
          </p:cNvPr>
          <p:cNvSpPr/>
          <p:nvPr/>
        </p:nvSpPr>
        <p:spPr>
          <a:xfrm>
            <a:off x="7841692" y="4932603"/>
            <a:ext cx="3861955" cy="1015663"/>
          </a:xfrm>
          <a:prstGeom prst="rect">
            <a:avLst/>
          </a:prstGeom>
          <a:solidFill>
            <a:srgbClr val="024B8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cap="none" spc="0" err="1">
                <a:ln w="22225">
                  <a:solidFill>
                    <a:schemeClr val="bg1"/>
                  </a:solidFill>
                  <a:prstDash val="solid"/>
                </a:ln>
                <a:solidFill>
                  <a:srgbClr val="25517D"/>
                </a:solidFill>
                <a:effectLst/>
              </a:rPr>
              <a:t>CodeCure</a:t>
            </a:r>
            <a:endParaRPr lang="en-US" altLang="ko-KR" sz="6000" b="1" cap="none" spc="0">
              <a:ln w="22225">
                <a:solidFill>
                  <a:schemeClr val="bg1"/>
                </a:solidFill>
                <a:prstDash val="solid"/>
              </a:ln>
              <a:solidFill>
                <a:srgbClr val="25517D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56276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59116"/>
            <a:ext cx="9283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 Header VS binary file – binary file 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림 27" descr="전자기기, 키보드이(가) 표시된 사진&#10;&#10;자동 생성된 설명">
            <a:extLst>
              <a:ext uri="{FF2B5EF4-FFF2-40B4-BE49-F238E27FC236}">
                <a16:creationId xmlns:a16="http://schemas.microsoft.com/office/drawing/2014/main" id="{A78A039B-1835-4A0F-A44E-617DD7CF8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885" y="1768477"/>
            <a:ext cx="7086600" cy="3095625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823FE12-BD8C-4C48-BB48-0B0A3E8C7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2995552"/>
            <a:ext cx="2715004" cy="86689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6B0EF4A-4476-4D0B-8BA8-29E7B70D526B}"/>
              </a:ext>
            </a:extLst>
          </p:cNvPr>
          <p:cNvSpPr/>
          <p:nvPr/>
        </p:nvSpPr>
        <p:spPr>
          <a:xfrm>
            <a:off x="3543300" y="3171825"/>
            <a:ext cx="828675" cy="428623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057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67178"/>
            <a:ext cx="61528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Data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 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Extraction(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추출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)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0EE332-5D0C-4452-9B4A-0618C479F547}"/>
              </a:ext>
            </a:extLst>
          </p:cNvPr>
          <p:cNvSpPr/>
          <p:nvPr/>
        </p:nvSpPr>
        <p:spPr>
          <a:xfrm>
            <a:off x="787362" y="1123413"/>
            <a:ext cx="10617276" cy="5125755"/>
          </a:xfrm>
          <a:prstGeom prst="rect">
            <a:avLst/>
          </a:prstGeom>
          <a:solidFill>
            <a:srgbClr val="024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5444B4-146B-4715-B2EA-C52918524FEB}"/>
              </a:ext>
            </a:extLst>
          </p:cNvPr>
          <p:cNvSpPr txBox="1"/>
          <p:nvPr/>
        </p:nvSpPr>
        <p:spPr>
          <a:xfrm>
            <a:off x="787362" y="3616872"/>
            <a:ext cx="282067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 err="1">
                <a:solidFill>
                  <a:schemeClr val="bg1"/>
                </a:solidFill>
              </a:rPr>
              <a:t>전체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en-US" altLang="ko-KR" sz="2400" b="1" err="1">
                <a:solidFill>
                  <a:schemeClr val="bg1"/>
                </a:solidFill>
              </a:rPr>
              <a:t>바이너리</a:t>
            </a:r>
            <a:r>
              <a:rPr lang="en-US" altLang="ko-KR" sz="2400" b="1">
                <a:solidFill>
                  <a:schemeClr val="bg1"/>
                </a:solidFill>
              </a:rPr>
              <a:t> </a:t>
            </a:r>
            <a:r>
              <a:rPr lang="en-US" altLang="ko-KR" sz="2400" b="1" err="1">
                <a:solidFill>
                  <a:schemeClr val="bg1"/>
                </a:solidFill>
              </a:rPr>
              <a:t>추출</a:t>
            </a:r>
            <a:endParaRPr lang="en-US" altLang="ko-KR" sz="2400" b="1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6BBDACE-4845-43E9-AF4C-C167405A221F}"/>
              </a:ext>
            </a:extLst>
          </p:cNvPr>
          <p:cNvGrpSpPr/>
          <p:nvPr/>
        </p:nvGrpSpPr>
        <p:grpSpPr>
          <a:xfrm>
            <a:off x="852610" y="1179484"/>
            <a:ext cx="10552028" cy="2233265"/>
            <a:chOff x="1162983" y="1240967"/>
            <a:chExt cx="11789583" cy="223326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C62B90-B2DC-40EE-9CD1-6B6CF8930A08}"/>
                </a:ext>
              </a:extLst>
            </p:cNvPr>
            <p:cNvSpPr/>
            <p:nvPr/>
          </p:nvSpPr>
          <p:spPr>
            <a:xfrm>
              <a:off x="1162983" y="1240967"/>
              <a:ext cx="11789583" cy="22332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617220-832A-4689-A469-8F4F4D682269}"/>
                </a:ext>
              </a:extLst>
            </p:cNvPr>
            <p:cNvSpPr txBox="1"/>
            <p:nvPr/>
          </p:nvSpPr>
          <p:spPr>
            <a:xfrm>
              <a:off x="1216950" y="1354531"/>
              <a:ext cx="3447484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2400" b="1">
                  <a:solidFill>
                    <a:schemeClr val="bg1"/>
                  </a:solidFill>
                  <a:highlight>
                    <a:srgbClr val="024B80"/>
                  </a:highlight>
                </a:rPr>
                <a:t>PE </a:t>
              </a:r>
              <a:r>
                <a:rPr lang="en-US" altLang="ko-KR" sz="2400" b="1" err="1">
                  <a:solidFill>
                    <a:schemeClr val="bg1"/>
                  </a:solidFill>
                  <a:highlight>
                    <a:srgbClr val="024B80"/>
                  </a:highlight>
                </a:rPr>
                <a:t>추출</a:t>
              </a:r>
              <a:r>
                <a:rPr lang="en-US" altLang="ko-KR" sz="2400" b="1">
                  <a:solidFill>
                    <a:schemeClr val="bg1"/>
                  </a:solidFill>
                  <a:highlight>
                    <a:srgbClr val="024B80"/>
                  </a:highlight>
                </a:rPr>
                <a:t> </a:t>
              </a:r>
              <a:r>
                <a:rPr lang="en-US" altLang="ko-KR" sz="2000" b="1">
                  <a:solidFill>
                    <a:schemeClr val="bg1"/>
                  </a:solidFill>
                  <a:highlight>
                    <a:srgbClr val="024B80"/>
                  </a:highlight>
                </a:rPr>
                <a:t>(to</a:t>
              </a:r>
              <a:r>
                <a:rPr lang="ko-KR" altLang="en-US" sz="2000" b="1">
                  <a:solidFill>
                    <a:schemeClr val="bg1"/>
                  </a:solidFill>
                  <a:highlight>
                    <a:srgbClr val="024B80"/>
                  </a:highlight>
                </a:rPr>
                <a:t> </a:t>
              </a:r>
              <a:r>
                <a:rPr lang="en-US" altLang="ko-KR" sz="2000" b="1">
                  <a:solidFill>
                    <a:schemeClr val="bg1"/>
                  </a:solidFill>
                  <a:highlight>
                    <a:srgbClr val="024B80"/>
                  </a:highlight>
                </a:rPr>
                <a:t>csv)</a:t>
              </a:r>
              <a:endParaRPr lang="en-US" altLang="ko-KR" sz="2400" b="1">
                <a:solidFill>
                  <a:schemeClr val="bg1"/>
                </a:solidFill>
                <a:highlight>
                  <a:srgbClr val="024B80"/>
                </a:highlight>
                <a:cs typeface="Arial"/>
              </a:endParaRPr>
            </a:p>
          </p:txBody>
        </p:sp>
        <p:pic>
          <p:nvPicPr>
            <p:cNvPr id="21" name="그림 21" descr="테이블이(가) 표시된 사진&#10;&#10;자동 생성된 설명">
              <a:extLst>
                <a:ext uri="{FF2B5EF4-FFF2-40B4-BE49-F238E27FC236}">
                  <a16:creationId xmlns:a16="http://schemas.microsoft.com/office/drawing/2014/main" id="{49BB22A1-C80D-48DF-9A8D-27716033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983" y="1878658"/>
              <a:ext cx="11476892" cy="1474106"/>
            </a:xfrm>
            <a:prstGeom prst="rect">
              <a:avLst/>
            </a:prstGeom>
          </p:spPr>
        </p:pic>
      </p:grpSp>
      <p:pic>
        <p:nvPicPr>
          <p:cNvPr id="22" name="그림 23" descr="텍스트, 계산기이(가) 표시된 사진&#10;&#10;자동 생성된 설명">
            <a:extLst>
              <a:ext uri="{FF2B5EF4-FFF2-40B4-BE49-F238E27FC236}">
                <a16:creationId xmlns:a16="http://schemas.microsoft.com/office/drawing/2014/main" id="{E55FEFDD-B847-4297-A04B-2DA563434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47" y="4210715"/>
            <a:ext cx="10392506" cy="190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-90298" y="95631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3B5C58-B0BE-4B8B-B742-D67839BBAB14}"/>
              </a:ext>
            </a:extLst>
          </p:cNvPr>
          <p:cNvGrpSpPr/>
          <p:nvPr/>
        </p:nvGrpSpPr>
        <p:grpSpPr>
          <a:xfrm>
            <a:off x="1596918" y="5103586"/>
            <a:ext cx="3306054" cy="798104"/>
            <a:chOff x="3177079" y="5201439"/>
            <a:chExt cx="3306054" cy="79810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FF4582-E84B-47CB-B0B6-FB23ED849DAA}"/>
                </a:ext>
              </a:extLst>
            </p:cNvPr>
            <p:cNvSpPr txBox="1"/>
            <p:nvPr/>
          </p:nvSpPr>
          <p:spPr>
            <a:xfrm flipH="1">
              <a:off x="3787435" y="5201439"/>
              <a:ext cx="2092960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000" b="1">
                  <a:solidFill>
                    <a:srgbClr val="012640"/>
                  </a:solidFill>
                </a:rPr>
                <a:t>PE </a:t>
              </a:r>
              <a:r>
                <a:rPr lang="ko-KR" altLang="en-US" sz="2000" b="1" err="1">
                  <a:solidFill>
                    <a:srgbClr val="012640"/>
                  </a:solidFill>
                </a:rPr>
                <a:t>header</a:t>
              </a:r>
              <a:endParaRPr lang="ko-KR" altLang="en-US" sz="2000" b="1">
                <a:solidFill>
                  <a:srgbClr val="012640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38288DF-EF25-4352-BDD4-2E7F8DD223D3}"/>
                </a:ext>
              </a:extLst>
            </p:cNvPr>
            <p:cNvCxnSpPr/>
            <p:nvPr/>
          </p:nvCxnSpPr>
          <p:spPr>
            <a:xfrm flipV="1">
              <a:off x="4177326" y="5568082"/>
              <a:ext cx="1305560" cy="732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CD5D5E-67E6-4201-96D6-A5280732B836}"/>
                </a:ext>
              </a:extLst>
            </p:cNvPr>
            <p:cNvSpPr txBox="1"/>
            <p:nvPr/>
          </p:nvSpPr>
          <p:spPr>
            <a:xfrm>
              <a:off x="3177079" y="5691766"/>
              <a:ext cx="3306054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400" b="1">
                  <a:solidFill>
                    <a:srgbClr val="012640"/>
                  </a:solidFill>
                </a:rPr>
                <a:t>추출된 </a:t>
              </a:r>
              <a:r>
                <a:rPr lang="en-US" altLang="ko-KR" sz="1400" b="1" err="1">
                  <a:solidFill>
                    <a:srgbClr val="012640"/>
                  </a:solidFill>
                </a:rPr>
                <a:t>값이</a:t>
              </a:r>
              <a:r>
                <a:rPr lang="en-US" altLang="ko-KR" sz="1400" b="1">
                  <a:solidFill>
                    <a:srgbClr val="012640"/>
                  </a:solidFill>
                </a:rPr>
                <a:t> </a:t>
              </a:r>
              <a:r>
                <a:rPr lang="ko-KR" altLang="en-US" sz="1400" b="1">
                  <a:solidFill>
                    <a:srgbClr val="012640"/>
                  </a:solidFill>
                </a:rPr>
                <a:t>적어 확대하여 뿌옇게 보임</a:t>
              </a:r>
              <a:endParaRPr lang="en-US" altLang="ko-KR" sz="1400" b="1">
                <a:solidFill>
                  <a:srgbClr val="012640"/>
                </a:solidFill>
                <a:cs typeface="Arial"/>
              </a:endParaRPr>
            </a:p>
          </p:txBody>
        </p:sp>
      </p:grpSp>
      <p:pic>
        <p:nvPicPr>
          <p:cNvPr id="14" name="그림 20" descr="타이프라이터, 키보드이(가) 표시된 사진&#10;&#10;자동 생성된 설명">
            <a:extLst>
              <a:ext uri="{FF2B5EF4-FFF2-40B4-BE49-F238E27FC236}">
                <a16:creationId xmlns:a16="http://schemas.microsoft.com/office/drawing/2014/main" id="{5BB86A9A-92E0-427F-80EC-231319C8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03" y="1535127"/>
            <a:ext cx="3306055" cy="3317009"/>
          </a:xfrm>
          <a:prstGeom prst="rect">
            <a:avLst/>
          </a:prstGeom>
        </p:spPr>
      </p:pic>
      <p:pic>
        <p:nvPicPr>
          <p:cNvPr id="41" name="그림 17" descr="실외, 실루엣이(가) 표시된 사진&#10;&#10;자동 생성된 설명">
            <a:extLst>
              <a:ext uri="{FF2B5EF4-FFF2-40B4-BE49-F238E27FC236}">
                <a16:creationId xmlns:a16="http://schemas.microsoft.com/office/drawing/2014/main" id="{2B419BFA-69E9-46E8-B0F1-8585A8B6D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433" y="1535127"/>
            <a:ext cx="3336843" cy="331797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4E9ED78-3610-4046-BEB0-C31B445CE179}"/>
              </a:ext>
            </a:extLst>
          </p:cNvPr>
          <p:cNvGrpSpPr/>
          <p:nvPr/>
        </p:nvGrpSpPr>
        <p:grpSpPr>
          <a:xfrm>
            <a:off x="7220374" y="5103949"/>
            <a:ext cx="2092960" cy="400110"/>
            <a:chOff x="6755714" y="5156685"/>
            <a:chExt cx="2092960" cy="40011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C01D555-2212-4C7A-9A8C-4E2EAFF01525}"/>
                </a:ext>
              </a:extLst>
            </p:cNvPr>
            <p:cNvSpPr txBox="1"/>
            <p:nvPr/>
          </p:nvSpPr>
          <p:spPr>
            <a:xfrm flipH="1">
              <a:off x="6755714" y="5156685"/>
              <a:ext cx="2092960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2000" b="1" err="1">
                  <a:solidFill>
                    <a:srgbClr val="012640"/>
                  </a:solidFill>
                </a:rPr>
                <a:t>Binary</a:t>
              </a:r>
              <a:endParaRPr lang="ko-KR" altLang="en-US" sz="2000" b="1">
                <a:solidFill>
                  <a:srgbClr val="012640"/>
                </a:solidFill>
                <a:cs typeface="Arial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0D1CE752-3F3E-4D27-96C7-5A290A64D0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8086" y="5523329"/>
              <a:ext cx="880599" cy="732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30BE32C-8516-4345-8F53-B4D4A2A1BDEC}"/>
              </a:ext>
            </a:extLst>
          </p:cNvPr>
          <p:cNvSpPr txBox="1"/>
          <p:nvPr/>
        </p:nvSpPr>
        <p:spPr>
          <a:xfrm flipH="1">
            <a:off x="1005839" y="159116"/>
            <a:ext cx="9283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PE Header VS binary file – binary file 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256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59116"/>
            <a:ext cx="9283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opcode VS (opcode + operand) - opcode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F21D42-D455-45E8-AA53-F4EC16DB71B7}"/>
              </a:ext>
            </a:extLst>
          </p:cNvPr>
          <p:cNvGrpSpPr/>
          <p:nvPr/>
        </p:nvGrpSpPr>
        <p:grpSpPr>
          <a:xfrm>
            <a:off x="874184" y="1283137"/>
            <a:ext cx="4630441" cy="1695654"/>
            <a:chOff x="874184" y="1283137"/>
            <a:chExt cx="4630441" cy="1695654"/>
          </a:xfrm>
        </p:grpSpPr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B4C74A9-D4D2-42C8-9F39-00EC5D004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4184" y="1283137"/>
              <a:ext cx="4630441" cy="1695654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BF7A915-222A-4E9C-8BA8-18CFD2639706}"/>
                </a:ext>
              </a:extLst>
            </p:cNvPr>
            <p:cNvSpPr/>
            <p:nvPr/>
          </p:nvSpPr>
          <p:spPr>
            <a:xfrm>
              <a:off x="2832048" y="1283137"/>
              <a:ext cx="292891" cy="1468444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C301EA-8BD4-4DAA-A4B6-D7C753BFB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28" y="2357332"/>
            <a:ext cx="406717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5E9E88-E63A-4DF8-9693-4284EFF844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59" b="46367"/>
          <a:stretch/>
        </p:blipFill>
        <p:spPr>
          <a:xfrm>
            <a:off x="874184" y="3810818"/>
            <a:ext cx="416098" cy="20635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7E8048-211C-4B8D-B9A0-5AEE4B927A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59" t="53633"/>
          <a:stretch/>
        </p:blipFill>
        <p:spPr>
          <a:xfrm>
            <a:off x="1290282" y="3810818"/>
            <a:ext cx="416098" cy="178403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F03DF8-0F81-49E1-A787-B343B0780BCB}"/>
              </a:ext>
            </a:extLst>
          </p:cNvPr>
          <p:cNvSpPr/>
          <p:nvPr/>
        </p:nvSpPr>
        <p:spPr>
          <a:xfrm>
            <a:off x="6300028" y="2357332"/>
            <a:ext cx="1328681" cy="276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9B4F75-A0E1-467F-8FCA-1499E91168BF}"/>
              </a:ext>
            </a:extLst>
          </p:cNvPr>
          <p:cNvSpPr txBox="1"/>
          <p:nvPr/>
        </p:nvSpPr>
        <p:spPr>
          <a:xfrm>
            <a:off x="5710423" y="3836945"/>
            <a:ext cx="632011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rgbClr val="012640"/>
                </a:solidFill>
                <a:latin typeface="Arial" panose="020B0604020202020204" pitchFamily="34" charset="0"/>
              </a:rPr>
              <a:t>opcode (Operation Code)</a:t>
            </a:r>
          </a:p>
          <a:p>
            <a:endParaRPr lang="en-US" altLang="ko-KR" b="1">
              <a:solidFill>
                <a:srgbClr val="01264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기계어의 일부 수행할 명령어를 나타내는 부호</a:t>
            </a:r>
            <a:endParaRPr lang="en-US" altLang="ko-KR" b="1">
              <a:solidFill>
                <a:srgbClr val="01264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>
              <a:solidFill>
                <a:srgbClr val="01264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함수 연산</a:t>
            </a:r>
            <a:r>
              <a:rPr lang="en-US" altLang="ko-KR" b="1">
                <a:solidFill>
                  <a:srgbClr val="012640"/>
                </a:solidFill>
                <a:latin typeface="Arial" panose="020B0604020202020204" pitchFamily="34" charset="0"/>
              </a:rPr>
              <a:t>, 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자료 전달 연산</a:t>
            </a:r>
            <a:r>
              <a:rPr lang="en-US" altLang="ko-KR" b="1">
                <a:solidFill>
                  <a:srgbClr val="012640"/>
                </a:solidFill>
                <a:latin typeface="Arial" panose="020B0604020202020204" pitchFamily="34" charset="0"/>
              </a:rPr>
              <a:t>, 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제어 연산</a:t>
            </a:r>
            <a:r>
              <a:rPr lang="en-US" altLang="ko-KR" b="1">
                <a:solidFill>
                  <a:srgbClr val="012640"/>
                </a:solidFill>
                <a:latin typeface="Arial" panose="020B0604020202020204" pitchFamily="34" charset="0"/>
              </a:rPr>
              <a:t>, 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입출력 연산 등의 명령어를 </a:t>
            </a:r>
            <a:r>
              <a:rPr lang="ko-KR" altLang="en-US" b="1" err="1">
                <a:solidFill>
                  <a:srgbClr val="012640"/>
                </a:solidFill>
                <a:latin typeface="Arial" panose="020B0604020202020204" pitchFamily="34" charset="0"/>
              </a:rPr>
              <a:t>가르킴</a:t>
            </a:r>
            <a:endParaRPr lang="en-US" altLang="ko-KR" b="1">
              <a:solidFill>
                <a:srgbClr val="01264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716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13594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59116"/>
            <a:ext cx="789846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opcode VS (opcode + operand) – opcode + operand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BB744F6-240F-4A73-B2BF-881B18353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84" y="1676111"/>
            <a:ext cx="4630441" cy="169565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A5D8325-25CD-4AD4-B54B-0B8B032AF8A5}"/>
              </a:ext>
            </a:extLst>
          </p:cNvPr>
          <p:cNvSpPr/>
          <p:nvPr/>
        </p:nvSpPr>
        <p:spPr>
          <a:xfrm>
            <a:off x="2792954" y="1676111"/>
            <a:ext cx="2609964" cy="169565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7D2B860-D82A-428C-8740-D68932D72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28" y="2357332"/>
            <a:ext cx="406717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8F6B73-8000-4833-832A-3DD1AEF3523A}"/>
              </a:ext>
            </a:extLst>
          </p:cNvPr>
          <p:cNvSpPr/>
          <p:nvPr/>
        </p:nvSpPr>
        <p:spPr>
          <a:xfrm>
            <a:off x="6300028" y="2357332"/>
            <a:ext cx="4067175" cy="276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31B649-1CA9-4A6A-9403-61766A76C1F4}"/>
              </a:ext>
            </a:extLst>
          </p:cNvPr>
          <p:cNvSpPr txBox="1"/>
          <p:nvPr/>
        </p:nvSpPr>
        <p:spPr>
          <a:xfrm>
            <a:off x="5710423" y="3836945"/>
            <a:ext cx="63201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rgbClr val="012640"/>
                </a:solidFill>
                <a:latin typeface="Arial" panose="020B0604020202020204" pitchFamily="34" charset="0"/>
              </a:rPr>
              <a:t>operand(</a:t>
            </a:r>
            <a:r>
              <a:rPr lang="ko-KR" altLang="en-US" sz="2800" b="1">
                <a:solidFill>
                  <a:srgbClr val="012640"/>
                </a:solidFill>
                <a:latin typeface="Arial" panose="020B0604020202020204" pitchFamily="34" charset="0"/>
              </a:rPr>
              <a:t>피연산자</a:t>
            </a:r>
            <a:r>
              <a:rPr lang="en-US" altLang="ko-KR" sz="2800" b="1">
                <a:solidFill>
                  <a:srgbClr val="012640"/>
                </a:solidFill>
                <a:latin typeface="Arial" panose="020B0604020202020204" pitchFamily="34" charset="0"/>
              </a:rPr>
              <a:t>)</a:t>
            </a:r>
          </a:p>
          <a:p>
            <a:endParaRPr lang="en-US" altLang="ko-KR" sz="2000" b="1">
              <a:solidFill>
                <a:srgbClr val="01264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처리될 데이터 그 자체 또는 데이터를 지정하는</a:t>
            </a:r>
            <a:br>
              <a:rPr lang="en-US" altLang="ko-KR" b="1">
                <a:solidFill>
                  <a:srgbClr val="012640"/>
                </a:solidFill>
                <a:latin typeface="Arial" panose="020B0604020202020204" pitchFamily="34" charset="0"/>
              </a:rPr>
            </a:b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컴퓨터 명령어의 일부</a:t>
            </a:r>
            <a:endParaRPr lang="en-US" altLang="ko-KR" b="1">
              <a:solidFill>
                <a:srgbClr val="01264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>
              <a:solidFill>
                <a:srgbClr val="01264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덧셈</a:t>
            </a:r>
            <a:r>
              <a:rPr lang="en-US" altLang="ko-KR" b="1">
                <a:solidFill>
                  <a:srgbClr val="012640"/>
                </a:solidFill>
                <a:latin typeface="Arial" panose="020B0604020202020204" pitchFamily="34" charset="0"/>
              </a:rPr>
              <a:t>, </a:t>
            </a:r>
            <a:r>
              <a:rPr lang="ko-KR" altLang="en-US" b="1" err="1">
                <a:solidFill>
                  <a:srgbClr val="012640"/>
                </a:solidFill>
                <a:latin typeface="Arial" panose="020B0604020202020204" pitchFamily="34" charset="0"/>
              </a:rPr>
              <a:t>뺄셈같은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 연산에 대한 대상이 되는 것</a:t>
            </a:r>
            <a:endParaRPr lang="en-US" altLang="ko-KR" b="1">
              <a:solidFill>
                <a:srgbClr val="012640"/>
              </a:solidFill>
              <a:latin typeface="Arial" panose="020B0604020202020204" pitchFamily="34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5051E76-F9A9-497E-88EB-FC6246C16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184" y="3700247"/>
            <a:ext cx="3837541" cy="218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53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31B649-1CA9-4A6A-9403-61766A76C1F4}"/>
              </a:ext>
            </a:extLst>
          </p:cNvPr>
          <p:cNvSpPr txBox="1"/>
          <p:nvPr/>
        </p:nvSpPr>
        <p:spPr>
          <a:xfrm>
            <a:off x="584199" y="2287552"/>
            <a:ext cx="7396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12640"/>
                </a:solidFill>
                <a:latin typeface="Arial" panose="020B0604020202020204" pitchFamily="34" charset="0"/>
              </a:rPr>
              <a:t>opcode + Operand </a:t>
            </a:r>
            <a:r>
              <a:rPr lang="en-US" altLang="ko-KR" b="1">
                <a:solidFill>
                  <a:srgbClr val="FFCC00"/>
                </a:solidFill>
                <a:latin typeface="Arial" panose="020B0604020202020204" pitchFamily="34" charset="0"/>
              </a:rPr>
              <a:t>Win</a:t>
            </a:r>
            <a:endParaRPr lang="en-US" altLang="ko-KR" b="1">
              <a:solidFill>
                <a:srgbClr val="012640"/>
              </a:solidFill>
              <a:latin typeface="Arial" panose="020B0604020202020204" pitchFamily="34" charset="0"/>
            </a:endParaRPr>
          </a:p>
          <a:p>
            <a:endParaRPr lang="en-US" altLang="ko-KR" b="1">
              <a:solidFill>
                <a:srgbClr val="01264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rgbClr val="012640"/>
                </a:solidFill>
                <a:latin typeface="Arial" panose="020B0604020202020204" pitchFamily="34" charset="0"/>
              </a:rPr>
              <a:t>opcode 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만을 추출하는데 어려움이 있었음</a:t>
            </a:r>
            <a:endParaRPr lang="en-US" altLang="ko-KR" b="1">
              <a:solidFill>
                <a:srgbClr val="012640"/>
              </a:solidFill>
              <a:latin typeface="Arial" panose="020B0604020202020204" pitchFamily="34" charset="0"/>
            </a:endParaRPr>
          </a:p>
          <a:p>
            <a:r>
              <a:rPr lang="en-US" altLang="ko-KR" b="1">
                <a:solidFill>
                  <a:srgbClr val="012640"/>
                </a:solidFill>
                <a:latin typeface="Arial" panose="020B0604020202020204" pitchFamily="34" charset="0"/>
              </a:rPr>
              <a:t>    -&gt; opcode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 </a:t>
            </a:r>
            <a:r>
              <a:rPr lang="en-US" altLang="ko-KR" b="1">
                <a:solidFill>
                  <a:srgbClr val="012640"/>
                </a:solidFill>
                <a:latin typeface="Arial" panose="020B0604020202020204" pitchFamily="34" charset="0"/>
              </a:rPr>
              <a:t>+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 </a:t>
            </a:r>
            <a:r>
              <a:rPr lang="en-US" altLang="ko-KR" b="1">
                <a:solidFill>
                  <a:srgbClr val="012640"/>
                </a:solidFill>
                <a:latin typeface="Arial" panose="020B0604020202020204" pitchFamily="34" charset="0"/>
              </a:rPr>
              <a:t>Operand 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의 </a:t>
            </a:r>
            <a:r>
              <a:rPr lang="en-US" altLang="ko-KR" b="1">
                <a:solidFill>
                  <a:srgbClr val="012640"/>
                </a:solidFill>
                <a:latin typeface="Arial" panose="020B0604020202020204" pitchFamily="34" charset="0"/>
              </a:rPr>
              <a:t>byte 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수가 다 다르므로 구하기 어려웠음</a:t>
            </a:r>
            <a:endParaRPr lang="en-US" altLang="ko-KR" b="1">
              <a:solidFill>
                <a:srgbClr val="012640"/>
              </a:solidFill>
              <a:latin typeface="Arial" panose="020B0604020202020204" pitchFamily="34" charset="0"/>
            </a:endParaRPr>
          </a:p>
          <a:p>
            <a:endParaRPr lang="en-US" altLang="ko-KR" b="1">
              <a:solidFill>
                <a:srgbClr val="01264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rgbClr val="012640"/>
                </a:solidFill>
                <a:latin typeface="Arial" panose="020B0604020202020204" pitchFamily="34" charset="0"/>
              </a:rPr>
              <a:t>Operand</a:t>
            </a:r>
            <a:r>
              <a:rPr lang="ko-KR" altLang="en-US" b="1">
                <a:solidFill>
                  <a:srgbClr val="012640"/>
                </a:solidFill>
                <a:latin typeface="Arial" panose="020B0604020202020204" pitchFamily="34" charset="0"/>
              </a:rPr>
              <a:t>까지 들어가는 것이 섬세한 패턴을 찾기 좋다고 생각</a:t>
            </a:r>
            <a:endParaRPr lang="en-US" altLang="ko-KR" b="1">
              <a:solidFill>
                <a:srgbClr val="012640"/>
              </a:solidFill>
              <a:latin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38A0399-E972-4D24-8E78-EC0F9E18EF31}"/>
              </a:ext>
            </a:extLst>
          </p:cNvPr>
          <p:cNvCxnSpPr/>
          <p:nvPr/>
        </p:nvCxnSpPr>
        <p:spPr>
          <a:xfrm>
            <a:off x="0" y="135944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1B5B6A-6BBE-4771-9CFD-369DA4549803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FD8087-A505-4C06-9160-7188D9BB8E84}"/>
              </a:ext>
            </a:extLst>
          </p:cNvPr>
          <p:cNvSpPr txBox="1"/>
          <p:nvPr/>
        </p:nvSpPr>
        <p:spPr>
          <a:xfrm flipH="1">
            <a:off x="1005839" y="159116"/>
            <a:ext cx="789846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opcode VS (opcode + operand) – opcode + operand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759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59116"/>
            <a:ext cx="9283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Data Extraction – Capstone Framework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E57DF4E-D4B2-4B5F-B5C0-8F9733104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98" y="1415857"/>
            <a:ext cx="4069443" cy="12809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6D557-7B6C-40CF-BF73-BAF0FEF2D6DB}"/>
              </a:ext>
            </a:extLst>
          </p:cNvPr>
          <p:cNvSpPr txBox="1"/>
          <p:nvPr/>
        </p:nvSpPr>
        <p:spPr>
          <a:xfrm>
            <a:off x="757646" y="3137265"/>
            <a:ext cx="10998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012640"/>
                </a:solidFill>
              </a:rPr>
              <a:t>What is Capstone Framework?</a:t>
            </a:r>
          </a:p>
          <a:p>
            <a:endParaRPr lang="en-US" altLang="ko-KR" sz="2000">
              <a:solidFill>
                <a:srgbClr val="01264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>
                <a:solidFill>
                  <a:srgbClr val="012640"/>
                </a:solidFill>
              </a:rPr>
              <a:t>Capstone</a:t>
            </a:r>
            <a:r>
              <a:rPr lang="ko-KR" altLang="en-US" sz="2000">
                <a:solidFill>
                  <a:srgbClr val="012640"/>
                </a:solidFill>
              </a:rPr>
              <a:t>은 가벼운 다중 플랫폼</a:t>
            </a:r>
            <a:r>
              <a:rPr lang="en-US" altLang="ko-KR" sz="2000">
                <a:solidFill>
                  <a:srgbClr val="012640"/>
                </a:solidFill>
              </a:rPr>
              <a:t>, </a:t>
            </a:r>
            <a:r>
              <a:rPr lang="ko-KR" altLang="en-US" sz="2000">
                <a:solidFill>
                  <a:srgbClr val="012640"/>
                </a:solidFill>
              </a:rPr>
              <a:t>다중 아키텍처 분해 프레임워크</a:t>
            </a:r>
            <a:endParaRPr lang="en-US" altLang="ko-KR" sz="2000">
              <a:solidFill>
                <a:srgbClr val="01264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rgbClr val="01264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solidFill>
                  <a:srgbClr val="012640"/>
                </a:solidFill>
              </a:rPr>
              <a:t>바이너리 분석 </a:t>
            </a:r>
            <a:r>
              <a:rPr lang="ko-KR" altLang="en-US" sz="2000">
                <a:solidFill>
                  <a:srgbClr val="012640"/>
                </a:solidFill>
              </a:rPr>
              <a:t>및 </a:t>
            </a:r>
            <a:r>
              <a:rPr lang="ko-KR" altLang="en-US" sz="2000" b="1">
                <a:solidFill>
                  <a:srgbClr val="012640"/>
                </a:solidFill>
              </a:rPr>
              <a:t>반전</a:t>
            </a:r>
            <a:r>
              <a:rPr lang="ko-KR" altLang="en-US" sz="2000">
                <a:solidFill>
                  <a:srgbClr val="012640"/>
                </a:solidFill>
              </a:rPr>
              <a:t>을 위한 궁극적인 </a:t>
            </a:r>
            <a:r>
              <a:rPr lang="en-US" altLang="ko-KR" sz="2000" b="1">
                <a:solidFill>
                  <a:srgbClr val="012640"/>
                </a:solidFill>
              </a:rPr>
              <a:t>Disassembly</a:t>
            </a:r>
            <a:r>
              <a:rPr lang="ko-KR" altLang="en-US" sz="2000" b="1">
                <a:solidFill>
                  <a:srgbClr val="012640"/>
                </a:solidFill>
              </a:rPr>
              <a:t> 엔진</a:t>
            </a:r>
            <a:r>
              <a:rPr lang="ko-KR" altLang="en-US" sz="2000">
                <a:solidFill>
                  <a:srgbClr val="012640"/>
                </a:solidFill>
              </a:rPr>
              <a:t>으로 만들어짐</a:t>
            </a:r>
          </a:p>
        </p:txBody>
      </p:sp>
    </p:spTree>
    <p:extLst>
      <p:ext uri="{BB962C8B-B14F-4D97-AF65-F5344CB8AC3E}">
        <p14:creationId xmlns:p14="http://schemas.microsoft.com/office/powerpoint/2010/main" val="1677201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59116"/>
            <a:ext cx="9283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Data Extraction – Capstone Framework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E57DF4E-D4B2-4B5F-B5C0-8F9733104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9" y="1278368"/>
            <a:ext cx="3419952" cy="1076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1A2BAA-409A-4B67-88BA-BC1DC06356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2454"/>
          <a:stretch/>
        </p:blipFill>
        <p:spPr>
          <a:xfrm>
            <a:off x="6248409" y="2633205"/>
            <a:ext cx="5111226" cy="2505241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55673F1-0BB5-4308-BEBD-36A671293FE1}"/>
              </a:ext>
            </a:extLst>
          </p:cNvPr>
          <p:cNvCxnSpPr>
            <a:cxnSpLocks/>
          </p:cNvCxnSpPr>
          <p:nvPr/>
        </p:nvCxnSpPr>
        <p:spPr>
          <a:xfrm>
            <a:off x="4266112" y="2354843"/>
            <a:ext cx="1982297" cy="2783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BF5E7E4-B274-479E-A031-3D856D78BDC4}"/>
              </a:ext>
            </a:extLst>
          </p:cNvPr>
          <p:cNvCxnSpPr>
            <a:cxnSpLocks/>
          </p:cNvCxnSpPr>
          <p:nvPr/>
        </p:nvCxnSpPr>
        <p:spPr>
          <a:xfrm flipV="1">
            <a:off x="4306587" y="5138446"/>
            <a:ext cx="1941822" cy="787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FEE135F4-E0DF-4D7D-8CE9-6076407B2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9" y="2354843"/>
            <a:ext cx="3419952" cy="35706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49D3CD9-BB33-40EA-9253-C2DD08514C28}"/>
              </a:ext>
            </a:extLst>
          </p:cNvPr>
          <p:cNvSpPr txBox="1"/>
          <p:nvPr/>
        </p:nvSpPr>
        <p:spPr>
          <a:xfrm>
            <a:off x="4340957" y="3680739"/>
            <a:ext cx="1941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12640"/>
                </a:solidFill>
              </a:rPr>
              <a:t>opcode + operand</a:t>
            </a:r>
            <a:endParaRPr lang="ko-KR" altLang="en-US" sz="1600" b="1">
              <a:solidFill>
                <a:srgbClr val="0126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538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11984" y="162214"/>
            <a:ext cx="97302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Data Extraction – Capstone Framework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3559A3-4673-4458-9861-B1897A39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473" y="3478908"/>
            <a:ext cx="2289647" cy="505302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32281EB-DD16-4693-BFF8-00AE67982FE8}"/>
              </a:ext>
            </a:extLst>
          </p:cNvPr>
          <p:cNvCxnSpPr>
            <a:cxnSpLocks/>
          </p:cNvCxnSpPr>
          <p:nvPr/>
        </p:nvCxnSpPr>
        <p:spPr>
          <a:xfrm>
            <a:off x="9028590" y="2011147"/>
            <a:ext cx="544883" cy="1467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5C82A29-65D6-4C59-BDFD-7EDAFF10ABF3}"/>
              </a:ext>
            </a:extLst>
          </p:cNvPr>
          <p:cNvCxnSpPr>
            <a:cxnSpLocks/>
          </p:cNvCxnSpPr>
          <p:nvPr/>
        </p:nvCxnSpPr>
        <p:spPr>
          <a:xfrm flipV="1">
            <a:off x="9028590" y="3984210"/>
            <a:ext cx="544883" cy="20881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5938E85-52B7-4DC8-9CAD-354AF9691D4F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C99C971E-EF18-4CCD-83B2-0A5580E0A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716" y="1286235"/>
            <a:ext cx="1912636" cy="237595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D0CC794-22D2-4D07-BDEC-00005469A8A1}"/>
              </a:ext>
            </a:extLst>
          </p:cNvPr>
          <p:cNvCxnSpPr>
            <a:cxnSpLocks/>
          </p:cNvCxnSpPr>
          <p:nvPr/>
        </p:nvCxnSpPr>
        <p:spPr>
          <a:xfrm>
            <a:off x="1447839" y="1520824"/>
            <a:ext cx="686041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9688EB4-2EEF-4F9C-8BF2-D129D9380F1D}"/>
              </a:ext>
            </a:extLst>
          </p:cNvPr>
          <p:cNvCxnSpPr>
            <a:cxnSpLocks/>
          </p:cNvCxnSpPr>
          <p:nvPr/>
        </p:nvCxnSpPr>
        <p:spPr>
          <a:xfrm flipH="1">
            <a:off x="2764911" y="1520825"/>
            <a:ext cx="595564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1C29E64-ECA5-4762-97D4-F4EC325DCBE5}"/>
              </a:ext>
            </a:extLst>
          </p:cNvPr>
          <p:cNvSpPr txBox="1"/>
          <p:nvPr/>
        </p:nvSpPr>
        <p:spPr>
          <a:xfrm>
            <a:off x="3781887" y="1260629"/>
            <a:ext cx="504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12640"/>
                </a:solidFill>
              </a:rPr>
              <a:t>opcode + </a:t>
            </a:r>
            <a:r>
              <a:rPr lang="en-US" altLang="ko-KR" b="1" err="1">
                <a:solidFill>
                  <a:srgbClr val="012640"/>
                </a:solidFill>
              </a:rPr>
              <a:t>oprand</a:t>
            </a:r>
            <a:r>
              <a:rPr lang="en-US" altLang="ko-KR" b="1">
                <a:solidFill>
                  <a:srgbClr val="012640"/>
                </a:solidFill>
              </a:rPr>
              <a:t> </a:t>
            </a:r>
            <a:r>
              <a:rPr lang="ko-KR" altLang="en-US" b="1">
                <a:solidFill>
                  <a:srgbClr val="012640"/>
                </a:solidFill>
              </a:rPr>
              <a:t>를 단위로 </a:t>
            </a:r>
            <a:r>
              <a:rPr lang="ko-KR" altLang="en-US" b="1" err="1">
                <a:solidFill>
                  <a:srgbClr val="012640"/>
                </a:solidFill>
              </a:rPr>
              <a:t>한칸씩</a:t>
            </a:r>
            <a:r>
              <a:rPr lang="ko-KR" altLang="en-US" b="1">
                <a:solidFill>
                  <a:srgbClr val="012640"/>
                </a:solidFill>
              </a:rPr>
              <a:t> </a:t>
            </a:r>
            <a:r>
              <a:rPr lang="ko-KR" altLang="en-US" b="1" err="1">
                <a:solidFill>
                  <a:srgbClr val="012640"/>
                </a:solidFill>
              </a:rPr>
              <a:t>띄워줌</a:t>
            </a:r>
            <a:endParaRPr lang="ko-KR" altLang="en-US" b="1">
              <a:solidFill>
                <a:srgbClr val="012640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AAAA76A-00C4-4F3E-B682-94B485BD0D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52454"/>
          <a:stretch/>
        </p:blipFill>
        <p:spPr>
          <a:xfrm>
            <a:off x="408402" y="2018778"/>
            <a:ext cx="8620188" cy="405354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143BAF-ACAC-46B7-8357-39C45F605E68}"/>
              </a:ext>
            </a:extLst>
          </p:cNvPr>
          <p:cNvSpPr/>
          <p:nvPr/>
        </p:nvSpPr>
        <p:spPr>
          <a:xfrm>
            <a:off x="2133880" y="2011147"/>
            <a:ext cx="634206" cy="192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ACA9468-B105-4750-8458-F0A507A1B5AC}"/>
              </a:ext>
            </a:extLst>
          </p:cNvPr>
          <p:cNvSpPr/>
          <p:nvPr/>
        </p:nvSpPr>
        <p:spPr>
          <a:xfrm>
            <a:off x="2862706" y="2011147"/>
            <a:ext cx="696733" cy="192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06DE58D-2F25-4A4D-854C-AD2DFA674C1C}"/>
              </a:ext>
            </a:extLst>
          </p:cNvPr>
          <p:cNvSpPr/>
          <p:nvPr/>
        </p:nvSpPr>
        <p:spPr>
          <a:xfrm>
            <a:off x="3654059" y="2011147"/>
            <a:ext cx="1026463" cy="192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D794217-9B1E-4B0C-BAEA-12041F06D2D2}"/>
              </a:ext>
            </a:extLst>
          </p:cNvPr>
          <p:cNvSpPr/>
          <p:nvPr/>
        </p:nvSpPr>
        <p:spPr>
          <a:xfrm>
            <a:off x="4745891" y="2011147"/>
            <a:ext cx="701255" cy="192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CDB1905-CCBF-44CC-B9AF-C27FECF35769}"/>
              </a:ext>
            </a:extLst>
          </p:cNvPr>
          <p:cNvSpPr/>
          <p:nvPr/>
        </p:nvSpPr>
        <p:spPr>
          <a:xfrm>
            <a:off x="5512587" y="2011147"/>
            <a:ext cx="874292" cy="192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81108F4-0B32-4658-AB11-7DCE6A61AE05}"/>
              </a:ext>
            </a:extLst>
          </p:cNvPr>
          <p:cNvSpPr/>
          <p:nvPr/>
        </p:nvSpPr>
        <p:spPr>
          <a:xfrm>
            <a:off x="6452320" y="2019634"/>
            <a:ext cx="696733" cy="192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851313F-D066-4FE8-A2B9-035F4B693CCA}"/>
              </a:ext>
            </a:extLst>
          </p:cNvPr>
          <p:cNvSpPr/>
          <p:nvPr/>
        </p:nvSpPr>
        <p:spPr>
          <a:xfrm>
            <a:off x="7243672" y="2018778"/>
            <a:ext cx="758008" cy="192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C26B873-0254-4485-AE95-3869FD3BF8E6}"/>
              </a:ext>
            </a:extLst>
          </p:cNvPr>
          <p:cNvSpPr/>
          <p:nvPr/>
        </p:nvSpPr>
        <p:spPr>
          <a:xfrm>
            <a:off x="8079885" y="2018778"/>
            <a:ext cx="747908" cy="192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5CD484A2-9B63-4FC5-A2C1-0093077C26AD}"/>
              </a:ext>
            </a:extLst>
          </p:cNvPr>
          <p:cNvSpPr/>
          <p:nvPr/>
        </p:nvSpPr>
        <p:spPr>
          <a:xfrm rot="5400000">
            <a:off x="1341566" y="2611142"/>
            <a:ext cx="62213" cy="95509"/>
          </a:xfrm>
          <a:prstGeom prst="chevron">
            <a:avLst>
              <a:gd name="adj" fmla="val 107143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화살표: 갈매기형 수장 57">
            <a:extLst>
              <a:ext uri="{FF2B5EF4-FFF2-40B4-BE49-F238E27FC236}">
                <a16:creationId xmlns:a16="http://schemas.microsoft.com/office/drawing/2014/main" id="{984C7328-065E-4DBD-88DA-E476EE4FA3A0}"/>
              </a:ext>
            </a:extLst>
          </p:cNvPr>
          <p:cNvSpPr/>
          <p:nvPr/>
        </p:nvSpPr>
        <p:spPr>
          <a:xfrm rot="5400000">
            <a:off x="2321627" y="2611141"/>
            <a:ext cx="62213" cy="95509"/>
          </a:xfrm>
          <a:prstGeom prst="chevron">
            <a:avLst>
              <a:gd name="adj" fmla="val 107143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화살표: 갈매기형 수장 58">
            <a:extLst>
              <a:ext uri="{FF2B5EF4-FFF2-40B4-BE49-F238E27FC236}">
                <a16:creationId xmlns:a16="http://schemas.microsoft.com/office/drawing/2014/main" id="{F41DE405-FB75-478E-B18D-6A65B484E5C8}"/>
              </a:ext>
            </a:extLst>
          </p:cNvPr>
          <p:cNvSpPr/>
          <p:nvPr/>
        </p:nvSpPr>
        <p:spPr>
          <a:xfrm rot="5400000">
            <a:off x="3056436" y="2611140"/>
            <a:ext cx="62213" cy="95509"/>
          </a:xfrm>
          <a:prstGeom prst="chevron">
            <a:avLst>
              <a:gd name="adj" fmla="val 107143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BC11D85-0ED3-482E-9FD1-A6A2BCA16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96" y="1785841"/>
            <a:ext cx="645409" cy="19160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BDDB152-0E5C-40FB-B458-D5E0D79E9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7134" y="1785629"/>
            <a:ext cx="347677" cy="19182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0D2111B-1BC2-47A5-8A76-628B290D2D63}"/>
              </a:ext>
            </a:extLst>
          </p:cNvPr>
          <p:cNvSpPr/>
          <p:nvPr/>
        </p:nvSpPr>
        <p:spPr>
          <a:xfrm>
            <a:off x="695996" y="2019386"/>
            <a:ext cx="807888" cy="192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BBC286C-6B5E-42C7-A9A9-6B8A5541A970}"/>
              </a:ext>
            </a:extLst>
          </p:cNvPr>
          <p:cNvSpPr/>
          <p:nvPr/>
        </p:nvSpPr>
        <p:spPr>
          <a:xfrm>
            <a:off x="1603564" y="2018474"/>
            <a:ext cx="435696" cy="192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FABB08-33F7-4CF1-B44E-1F2F64321366}"/>
              </a:ext>
            </a:extLst>
          </p:cNvPr>
          <p:cNvSpPr/>
          <p:nvPr/>
        </p:nvSpPr>
        <p:spPr>
          <a:xfrm>
            <a:off x="9598852" y="3538939"/>
            <a:ext cx="357948" cy="192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2626811-7D25-44FE-9D33-306E2A5074C4}"/>
              </a:ext>
            </a:extLst>
          </p:cNvPr>
          <p:cNvCxnSpPr>
            <a:cxnSpLocks/>
          </p:cNvCxnSpPr>
          <p:nvPr/>
        </p:nvCxnSpPr>
        <p:spPr>
          <a:xfrm flipH="1">
            <a:off x="9974538" y="3251646"/>
            <a:ext cx="161924" cy="2548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0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44" grpId="0" animBg="1"/>
      <p:bldP spid="51" grpId="0" animBg="1"/>
      <p:bldP spid="52" grpId="0" animBg="1"/>
      <p:bldP spid="55" grpId="0" animBg="1"/>
      <p:bldP spid="56" grpId="0" animBg="1"/>
      <p:bldP spid="57" grpId="0" animBg="1"/>
      <p:bldP spid="7" grpId="0" animBg="1"/>
      <p:bldP spid="58" grpId="0" animBg="1"/>
      <p:bldP spid="59" grpId="0" animBg="1"/>
      <p:bldP spid="35" grpId="0" animBg="1"/>
      <p:bldP spid="36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59116"/>
            <a:ext cx="9283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Data Extraction – Capstone Framework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E57DF4E-D4B2-4B5F-B5C0-8F9733104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93" y="1294694"/>
            <a:ext cx="3419952" cy="1076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1A2BAA-409A-4B67-88BA-BC1DC06356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2454"/>
          <a:stretch/>
        </p:blipFill>
        <p:spPr>
          <a:xfrm>
            <a:off x="1025080" y="2429241"/>
            <a:ext cx="6652517" cy="3260697"/>
          </a:xfrm>
          <a:prstGeom prst="rect">
            <a:avLst/>
          </a:prstGeom>
        </p:spPr>
      </p:pic>
      <p:pic>
        <p:nvPicPr>
          <p:cNvPr id="7" name="그림 6" descr="텍스트, 실외, 비어있는, 실루엣이(가) 표시된 사진&#10;&#10;자동 생성된 설명">
            <a:extLst>
              <a:ext uri="{FF2B5EF4-FFF2-40B4-BE49-F238E27FC236}">
                <a16:creationId xmlns:a16="http://schemas.microsoft.com/office/drawing/2014/main" id="{C74F937C-CAC5-4E64-A493-AE3C6D7F3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0391" y="2883749"/>
            <a:ext cx="1675938" cy="167833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55673F1-0BB5-4308-BEBD-36A671293FE1}"/>
              </a:ext>
            </a:extLst>
          </p:cNvPr>
          <p:cNvCxnSpPr/>
          <p:nvPr/>
        </p:nvCxnSpPr>
        <p:spPr>
          <a:xfrm>
            <a:off x="7676181" y="2429241"/>
            <a:ext cx="1724210" cy="4545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BF5E7E4-B274-479E-A031-3D856D78BDC4}"/>
              </a:ext>
            </a:extLst>
          </p:cNvPr>
          <p:cNvCxnSpPr/>
          <p:nvPr/>
        </p:nvCxnSpPr>
        <p:spPr>
          <a:xfrm flipV="1">
            <a:off x="7676181" y="4562088"/>
            <a:ext cx="1724210" cy="1127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2379FFB-7D6E-4AD4-BBD4-ABDE29F7A9FA}"/>
              </a:ext>
            </a:extLst>
          </p:cNvPr>
          <p:cNvSpPr txBox="1"/>
          <p:nvPr/>
        </p:nvSpPr>
        <p:spPr>
          <a:xfrm>
            <a:off x="7840418" y="3649854"/>
            <a:ext cx="136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rgbClr val="012640"/>
                </a:solidFill>
              </a:rPr>
              <a:t>1500x1500</a:t>
            </a:r>
            <a:endParaRPr lang="ko-KR" altLang="en-US" sz="1600" b="1">
              <a:solidFill>
                <a:srgbClr val="0126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093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A table of Contents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525186"/>
            <a:ext cx="3091103" cy="523220"/>
            <a:chOff x="1191929" y="2733040"/>
            <a:chExt cx="3091103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#1,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23069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Introduction</a:t>
              </a:r>
              <a:endParaRPr lang="ko-KR" altLang="en-US" sz="28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3515806"/>
            <a:ext cx="3588162" cy="523220"/>
            <a:chOff x="1191929" y="2733040"/>
            <a:chExt cx="3588162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#2,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8039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Data Collection</a:t>
              </a:r>
              <a:endParaRPr lang="ko-KR" altLang="en-US" sz="28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4506426"/>
            <a:ext cx="3605795" cy="523220"/>
            <a:chOff x="1191929" y="2733040"/>
            <a:chExt cx="3605795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#3,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28216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Data</a:t>
              </a:r>
              <a:r>
                <a:rPr lang="ko-KR" altLang="en-US" sz="2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Extraction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5497046"/>
            <a:ext cx="3955122" cy="523220"/>
            <a:chOff x="1191929" y="2733040"/>
            <a:chExt cx="3955122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#4,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31709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Malware Imaging</a:t>
              </a:r>
              <a:endParaRPr lang="ko-KR" altLang="en-US" sz="28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AB5417FA-5FE8-48DE-A5B0-415BFA4D9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0" y="3708260"/>
              <a:ext cx="5306453" cy="1354217"/>
              <a:chOff x="2700072" y="2021840"/>
              <a:chExt cx="7225654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2700072" y="2734295"/>
                <a:ext cx="7225654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Malware</a:t>
                </a:r>
                <a:r>
                  <a:rPr lang="ko-KR" altLang="en-US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Imaging</a:t>
                </a:r>
                <a:endParaRPr lang="ko-KR" altLang="en-US" sz="4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11985" y="162214"/>
            <a:ext cx="86066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Malware Imaging - Method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4582-E84B-47CB-B0B6-FB23ED849DAA}"/>
              </a:ext>
            </a:extLst>
          </p:cNvPr>
          <p:cNvSpPr txBox="1"/>
          <p:nvPr/>
        </p:nvSpPr>
        <p:spPr>
          <a:xfrm flipH="1">
            <a:off x="326108" y="5213834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rgbClr val="012640"/>
                </a:solidFill>
              </a:rPr>
              <a:t>Hex</a:t>
            </a:r>
            <a:r>
              <a:rPr lang="ko-KR" altLang="en-US" b="1">
                <a:solidFill>
                  <a:srgbClr val="012640"/>
                </a:solidFill>
              </a:rPr>
              <a:t> </a:t>
            </a:r>
            <a:r>
              <a:rPr lang="en-US" altLang="ko-KR" b="1">
                <a:solidFill>
                  <a:srgbClr val="012640"/>
                </a:solidFill>
              </a:rPr>
              <a:t>Data</a:t>
            </a:r>
            <a:endParaRPr lang="ko-KR" altLang="en-US" b="1">
              <a:solidFill>
                <a:srgbClr val="012640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8288DF-EF25-4352-BDD4-2E7F8DD223D3}"/>
              </a:ext>
            </a:extLst>
          </p:cNvPr>
          <p:cNvCxnSpPr/>
          <p:nvPr/>
        </p:nvCxnSpPr>
        <p:spPr>
          <a:xfrm flipV="1">
            <a:off x="715999" y="5580477"/>
            <a:ext cx="1305560" cy="73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EF9600E-E94A-4FC3-8370-043A246A8CB9}"/>
              </a:ext>
            </a:extLst>
          </p:cNvPr>
          <p:cNvSpPr txBox="1"/>
          <p:nvPr/>
        </p:nvSpPr>
        <p:spPr>
          <a:xfrm>
            <a:off x="159708" y="1737624"/>
            <a:ext cx="439638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>
                <a:solidFill>
                  <a:srgbClr val="012640"/>
                </a:solidFill>
                <a:cs typeface="Arial"/>
              </a:rPr>
              <a:t>Stream Order(SO)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9C272C-E27B-4C10-B78B-30E84CD8105D}"/>
              </a:ext>
            </a:extLst>
          </p:cNvPr>
          <p:cNvSpPr txBox="1"/>
          <p:nvPr/>
        </p:nvSpPr>
        <p:spPr>
          <a:xfrm>
            <a:off x="6189765" y="1737624"/>
            <a:ext cx="403410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>
                <a:solidFill>
                  <a:srgbClr val="012640"/>
                </a:solidFill>
              </a:rPr>
              <a:t>Incremental Coordinate(IC)</a:t>
            </a:r>
            <a:endParaRPr lang="en-US" altLang="ko-KR" sz="2400" b="1">
              <a:solidFill>
                <a:srgbClr val="012640"/>
              </a:solidFill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01D555-2212-4C7A-9A8C-4E2EAFF01525}"/>
              </a:ext>
            </a:extLst>
          </p:cNvPr>
          <p:cNvSpPr txBox="1"/>
          <p:nvPr/>
        </p:nvSpPr>
        <p:spPr>
          <a:xfrm flipH="1">
            <a:off x="3463874" y="5213834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rgbClr val="012640"/>
                </a:solidFill>
                <a:cs typeface="Arial"/>
              </a:rPr>
              <a:t>Result</a:t>
            </a:r>
            <a:endParaRPr lang="ko-KR" altLang="en-US" b="1">
              <a:solidFill>
                <a:srgbClr val="012640"/>
              </a:solidFill>
              <a:cs typeface="Arial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D1CE752-3F3E-4D27-96C7-5A290A64D06A}"/>
              </a:ext>
            </a:extLst>
          </p:cNvPr>
          <p:cNvCxnSpPr>
            <a:cxnSpLocks/>
          </p:cNvCxnSpPr>
          <p:nvPr/>
        </p:nvCxnSpPr>
        <p:spPr>
          <a:xfrm flipV="1">
            <a:off x="4066246" y="5580478"/>
            <a:ext cx="880599" cy="73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E28BA77A-8B93-453A-A851-8E9D7859005C}"/>
              </a:ext>
            </a:extLst>
          </p:cNvPr>
          <p:cNvSpPr/>
          <p:nvPr/>
        </p:nvSpPr>
        <p:spPr>
          <a:xfrm>
            <a:off x="276784" y="256517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319FA7B-997C-4B57-9B55-8F80C97C96CE}"/>
              </a:ext>
            </a:extLst>
          </p:cNvPr>
          <p:cNvSpPr/>
          <p:nvPr/>
        </p:nvSpPr>
        <p:spPr>
          <a:xfrm>
            <a:off x="495945" y="256517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526697C-353D-42BA-8706-C0872999085F}"/>
              </a:ext>
            </a:extLst>
          </p:cNvPr>
          <p:cNvSpPr/>
          <p:nvPr/>
        </p:nvSpPr>
        <p:spPr>
          <a:xfrm>
            <a:off x="715106" y="256517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D3FF2F0-A4E6-4879-8B65-0D73E507E798}"/>
              </a:ext>
            </a:extLst>
          </p:cNvPr>
          <p:cNvSpPr/>
          <p:nvPr/>
        </p:nvSpPr>
        <p:spPr>
          <a:xfrm>
            <a:off x="934267" y="256517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CC32BC8-74C5-4934-8EF2-5D37C446DE7F}"/>
              </a:ext>
            </a:extLst>
          </p:cNvPr>
          <p:cNvSpPr/>
          <p:nvPr/>
        </p:nvSpPr>
        <p:spPr>
          <a:xfrm>
            <a:off x="1153427" y="256517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38E6452-8203-4991-AE81-A1315A6237FD}"/>
              </a:ext>
            </a:extLst>
          </p:cNvPr>
          <p:cNvSpPr/>
          <p:nvPr/>
        </p:nvSpPr>
        <p:spPr>
          <a:xfrm>
            <a:off x="1372588" y="256517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C5D92CE-9D5D-428D-A42C-57BEC6F14B65}"/>
              </a:ext>
            </a:extLst>
          </p:cNvPr>
          <p:cNvSpPr/>
          <p:nvPr/>
        </p:nvSpPr>
        <p:spPr>
          <a:xfrm>
            <a:off x="1591749" y="256517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F2B922B-A2C1-4DFF-B081-C59241298CFA}"/>
              </a:ext>
            </a:extLst>
          </p:cNvPr>
          <p:cNvSpPr/>
          <p:nvPr/>
        </p:nvSpPr>
        <p:spPr>
          <a:xfrm>
            <a:off x="1810910" y="256517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1590654-1009-4111-9E7F-6A2C97E70C31}"/>
              </a:ext>
            </a:extLst>
          </p:cNvPr>
          <p:cNvSpPr/>
          <p:nvPr/>
        </p:nvSpPr>
        <p:spPr>
          <a:xfrm>
            <a:off x="2030071" y="256517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038D632-342F-4EB0-ACB5-EF67BA8E0EF8}"/>
              </a:ext>
            </a:extLst>
          </p:cNvPr>
          <p:cNvSpPr/>
          <p:nvPr/>
        </p:nvSpPr>
        <p:spPr>
          <a:xfrm>
            <a:off x="2249232" y="256517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129D2B4-745A-4ADF-AF34-D1F539AD27DA}"/>
              </a:ext>
            </a:extLst>
          </p:cNvPr>
          <p:cNvSpPr/>
          <p:nvPr/>
        </p:nvSpPr>
        <p:spPr>
          <a:xfrm>
            <a:off x="276784" y="279217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23FE50-68A1-4174-8D74-0AA2DC6CFFCF}"/>
              </a:ext>
            </a:extLst>
          </p:cNvPr>
          <p:cNvSpPr/>
          <p:nvPr/>
        </p:nvSpPr>
        <p:spPr>
          <a:xfrm>
            <a:off x="495945" y="279217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8448D2D-15E1-439C-9D63-4954232C526C}"/>
              </a:ext>
            </a:extLst>
          </p:cNvPr>
          <p:cNvSpPr/>
          <p:nvPr/>
        </p:nvSpPr>
        <p:spPr>
          <a:xfrm>
            <a:off x="715106" y="279217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B1CC94C4-B90A-4BE9-AFA4-CB834C6F38A3}"/>
              </a:ext>
            </a:extLst>
          </p:cNvPr>
          <p:cNvSpPr/>
          <p:nvPr/>
        </p:nvSpPr>
        <p:spPr>
          <a:xfrm>
            <a:off x="934267" y="279217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4084957-1926-4699-8CE2-3CD084B18CD1}"/>
              </a:ext>
            </a:extLst>
          </p:cNvPr>
          <p:cNvSpPr/>
          <p:nvPr/>
        </p:nvSpPr>
        <p:spPr>
          <a:xfrm>
            <a:off x="1153427" y="279217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17DCDB7-B845-48EA-9721-90881BD8C445}"/>
              </a:ext>
            </a:extLst>
          </p:cNvPr>
          <p:cNvSpPr/>
          <p:nvPr/>
        </p:nvSpPr>
        <p:spPr>
          <a:xfrm>
            <a:off x="1372588" y="279217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35F27C9-F3C9-439A-96DF-14E435736E71}"/>
              </a:ext>
            </a:extLst>
          </p:cNvPr>
          <p:cNvSpPr/>
          <p:nvPr/>
        </p:nvSpPr>
        <p:spPr>
          <a:xfrm>
            <a:off x="1591749" y="279217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9A4113D9-BE3E-4746-B2DE-1B9670EEAFA5}"/>
              </a:ext>
            </a:extLst>
          </p:cNvPr>
          <p:cNvSpPr/>
          <p:nvPr/>
        </p:nvSpPr>
        <p:spPr>
          <a:xfrm>
            <a:off x="1810910" y="279217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59096498-8171-4B13-8A00-CEEED635EBE5}"/>
              </a:ext>
            </a:extLst>
          </p:cNvPr>
          <p:cNvSpPr/>
          <p:nvPr/>
        </p:nvSpPr>
        <p:spPr>
          <a:xfrm>
            <a:off x="2030071" y="279217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BA25073-9CAE-4A8C-A7F6-D7A6DAE7918A}"/>
              </a:ext>
            </a:extLst>
          </p:cNvPr>
          <p:cNvSpPr/>
          <p:nvPr/>
        </p:nvSpPr>
        <p:spPr>
          <a:xfrm>
            <a:off x="2249232" y="279217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9D5414A-E03C-4C08-9089-C13EC9CE6FC9}"/>
              </a:ext>
            </a:extLst>
          </p:cNvPr>
          <p:cNvSpPr/>
          <p:nvPr/>
        </p:nvSpPr>
        <p:spPr>
          <a:xfrm>
            <a:off x="276784" y="301917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80464BE-530B-4838-88AA-12388A4A9CE8}"/>
              </a:ext>
            </a:extLst>
          </p:cNvPr>
          <p:cNvSpPr/>
          <p:nvPr/>
        </p:nvSpPr>
        <p:spPr>
          <a:xfrm>
            <a:off x="495945" y="301917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7DC8F41-1AE0-49AE-84E8-A537CBC83ACB}"/>
              </a:ext>
            </a:extLst>
          </p:cNvPr>
          <p:cNvSpPr/>
          <p:nvPr/>
        </p:nvSpPr>
        <p:spPr>
          <a:xfrm>
            <a:off x="715106" y="301917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4F8EC164-FFD3-41DF-8A51-0534C652BA7B}"/>
              </a:ext>
            </a:extLst>
          </p:cNvPr>
          <p:cNvSpPr/>
          <p:nvPr/>
        </p:nvSpPr>
        <p:spPr>
          <a:xfrm>
            <a:off x="934267" y="301917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BAB7402-7116-40A1-9CA3-2376B3ED21BA}"/>
              </a:ext>
            </a:extLst>
          </p:cNvPr>
          <p:cNvSpPr/>
          <p:nvPr/>
        </p:nvSpPr>
        <p:spPr>
          <a:xfrm>
            <a:off x="1153427" y="301917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7BA8503D-C5FC-4D26-96BA-D30F641E48CF}"/>
              </a:ext>
            </a:extLst>
          </p:cNvPr>
          <p:cNvSpPr/>
          <p:nvPr/>
        </p:nvSpPr>
        <p:spPr>
          <a:xfrm>
            <a:off x="1372588" y="301917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16E93E17-B345-479C-9DDC-AEA03FC8C991}"/>
              </a:ext>
            </a:extLst>
          </p:cNvPr>
          <p:cNvSpPr/>
          <p:nvPr/>
        </p:nvSpPr>
        <p:spPr>
          <a:xfrm>
            <a:off x="1591749" y="301917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2A1CD70-BB2D-4F2F-8FDB-2B8C10EB26B6}"/>
              </a:ext>
            </a:extLst>
          </p:cNvPr>
          <p:cNvSpPr/>
          <p:nvPr/>
        </p:nvSpPr>
        <p:spPr>
          <a:xfrm>
            <a:off x="1810910" y="301917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D82172F-FEAA-4041-A817-F1BB522678CB}"/>
              </a:ext>
            </a:extLst>
          </p:cNvPr>
          <p:cNvSpPr/>
          <p:nvPr/>
        </p:nvSpPr>
        <p:spPr>
          <a:xfrm>
            <a:off x="2030071" y="301917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6DE0D378-0995-4CD0-9F36-36A480341140}"/>
              </a:ext>
            </a:extLst>
          </p:cNvPr>
          <p:cNvSpPr/>
          <p:nvPr/>
        </p:nvSpPr>
        <p:spPr>
          <a:xfrm>
            <a:off x="2249232" y="301917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771C5F9-0DD1-4ECA-B712-94DB0BF11120}"/>
              </a:ext>
            </a:extLst>
          </p:cNvPr>
          <p:cNvSpPr/>
          <p:nvPr/>
        </p:nvSpPr>
        <p:spPr>
          <a:xfrm>
            <a:off x="276784" y="324617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04ABA88-7AD8-4625-AE5B-A4F7C1749EFE}"/>
              </a:ext>
            </a:extLst>
          </p:cNvPr>
          <p:cNvSpPr/>
          <p:nvPr/>
        </p:nvSpPr>
        <p:spPr>
          <a:xfrm>
            <a:off x="495945" y="324617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5F37F3F-A4B0-4497-9FFB-7320DE0ED17E}"/>
              </a:ext>
            </a:extLst>
          </p:cNvPr>
          <p:cNvSpPr/>
          <p:nvPr/>
        </p:nvSpPr>
        <p:spPr>
          <a:xfrm>
            <a:off x="715106" y="324617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6482BB2-0CF7-4714-9FFD-774864AF8372}"/>
              </a:ext>
            </a:extLst>
          </p:cNvPr>
          <p:cNvSpPr/>
          <p:nvPr/>
        </p:nvSpPr>
        <p:spPr>
          <a:xfrm>
            <a:off x="934267" y="324617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A8C47F81-883B-4790-B0BB-1E2A40D71F4B}"/>
              </a:ext>
            </a:extLst>
          </p:cNvPr>
          <p:cNvSpPr/>
          <p:nvPr/>
        </p:nvSpPr>
        <p:spPr>
          <a:xfrm>
            <a:off x="1153427" y="324617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CCE257E-5D6A-4DEB-9764-ABC16E734DE1}"/>
              </a:ext>
            </a:extLst>
          </p:cNvPr>
          <p:cNvSpPr/>
          <p:nvPr/>
        </p:nvSpPr>
        <p:spPr>
          <a:xfrm>
            <a:off x="1372588" y="324617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C7F64E04-892C-48C7-9584-A5F8320DAF59}"/>
              </a:ext>
            </a:extLst>
          </p:cNvPr>
          <p:cNvSpPr/>
          <p:nvPr/>
        </p:nvSpPr>
        <p:spPr>
          <a:xfrm>
            <a:off x="1591749" y="324617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6DED76E-5946-443B-AC8D-733F821ABA13}"/>
              </a:ext>
            </a:extLst>
          </p:cNvPr>
          <p:cNvSpPr/>
          <p:nvPr/>
        </p:nvSpPr>
        <p:spPr>
          <a:xfrm>
            <a:off x="1810910" y="324617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9BC3ACB-2A10-4F3E-86A9-758139FBBCC3}"/>
              </a:ext>
            </a:extLst>
          </p:cNvPr>
          <p:cNvSpPr/>
          <p:nvPr/>
        </p:nvSpPr>
        <p:spPr>
          <a:xfrm>
            <a:off x="2030071" y="324617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F3AACF15-5EDF-4794-B368-5AC71F614E92}"/>
              </a:ext>
            </a:extLst>
          </p:cNvPr>
          <p:cNvSpPr/>
          <p:nvPr/>
        </p:nvSpPr>
        <p:spPr>
          <a:xfrm>
            <a:off x="2249232" y="324617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37EB0AFC-D47E-402D-A6A2-7E44C6A2C0CC}"/>
              </a:ext>
            </a:extLst>
          </p:cNvPr>
          <p:cNvSpPr/>
          <p:nvPr/>
        </p:nvSpPr>
        <p:spPr>
          <a:xfrm>
            <a:off x="276784" y="347317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D22DC2EA-50E6-41E1-8C34-4C4BA7B2AB94}"/>
              </a:ext>
            </a:extLst>
          </p:cNvPr>
          <p:cNvSpPr/>
          <p:nvPr/>
        </p:nvSpPr>
        <p:spPr>
          <a:xfrm>
            <a:off x="495945" y="347317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6203C952-3B9F-4088-8DE7-B2FD60FAFD04}"/>
              </a:ext>
            </a:extLst>
          </p:cNvPr>
          <p:cNvSpPr/>
          <p:nvPr/>
        </p:nvSpPr>
        <p:spPr>
          <a:xfrm>
            <a:off x="715106" y="347317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60F13206-DD90-4899-891F-BBF7A741C4B8}"/>
              </a:ext>
            </a:extLst>
          </p:cNvPr>
          <p:cNvSpPr/>
          <p:nvPr/>
        </p:nvSpPr>
        <p:spPr>
          <a:xfrm>
            <a:off x="934267" y="347317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D546B637-2678-4105-A85E-14418DF7978A}"/>
              </a:ext>
            </a:extLst>
          </p:cNvPr>
          <p:cNvSpPr/>
          <p:nvPr/>
        </p:nvSpPr>
        <p:spPr>
          <a:xfrm>
            <a:off x="1153427" y="347317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2439255C-C6AC-47F4-9060-17C6DD65BFB1}"/>
              </a:ext>
            </a:extLst>
          </p:cNvPr>
          <p:cNvSpPr/>
          <p:nvPr/>
        </p:nvSpPr>
        <p:spPr>
          <a:xfrm>
            <a:off x="1372588" y="347317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C723BA9B-49CE-40AA-9B30-DDA6394E48F5}"/>
              </a:ext>
            </a:extLst>
          </p:cNvPr>
          <p:cNvSpPr/>
          <p:nvPr/>
        </p:nvSpPr>
        <p:spPr>
          <a:xfrm>
            <a:off x="1591749" y="347317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86443A3D-C503-4EBA-B424-66B1D9F0D3BA}"/>
              </a:ext>
            </a:extLst>
          </p:cNvPr>
          <p:cNvSpPr/>
          <p:nvPr/>
        </p:nvSpPr>
        <p:spPr>
          <a:xfrm>
            <a:off x="1810910" y="347317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6AB46113-9E02-4843-9C69-5B627D1F92E4}"/>
              </a:ext>
            </a:extLst>
          </p:cNvPr>
          <p:cNvSpPr/>
          <p:nvPr/>
        </p:nvSpPr>
        <p:spPr>
          <a:xfrm>
            <a:off x="2030071" y="347317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F873774E-16C6-4B99-8E48-6BC4AAA16058}"/>
              </a:ext>
            </a:extLst>
          </p:cNvPr>
          <p:cNvSpPr/>
          <p:nvPr/>
        </p:nvSpPr>
        <p:spPr>
          <a:xfrm>
            <a:off x="2249232" y="347317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8C70829E-6D37-4BCE-A0D8-180BC602AF7D}"/>
              </a:ext>
            </a:extLst>
          </p:cNvPr>
          <p:cNvSpPr/>
          <p:nvPr/>
        </p:nvSpPr>
        <p:spPr>
          <a:xfrm>
            <a:off x="276784" y="370017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862EEE5D-2390-4723-8109-67CA2A41C2D1}"/>
              </a:ext>
            </a:extLst>
          </p:cNvPr>
          <p:cNvSpPr/>
          <p:nvPr/>
        </p:nvSpPr>
        <p:spPr>
          <a:xfrm>
            <a:off x="495945" y="370017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2CD37C3-30D1-4E89-AFB9-EB17A879308F}"/>
              </a:ext>
            </a:extLst>
          </p:cNvPr>
          <p:cNvSpPr/>
          <p:nvPr/>
        </p:nvSpPr>
        <p:spPr>
          <a:xfrm>
            <a:off x="715106" y="370017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8090655C-C6B2-43FD-84BD-321B2B73F5BF}"/>
              </a:ext>
            </a:extLst>
          </p:cNvPr>
          <p:cNvSpPr/>
          <p:nvPr/>
        </p:nvSpPr>
        <p:spPr>
          <a:xfrm>
            <a:off x="934267" y="370017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C1F0B8B0-AB01-441F-BCBD-3DA43D2F44C0}"/>
              </a:ext>
            </a:extLst>
          </p:cNvPr>
          <p:cNvSpPr/>
          <p:nvPr/>
        </p:nvSpPr>
        <p:spPr>
          <a:xfrm>
            <a:off x="1153427" y="370017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83B71038-0158-48B7-A09B-F0549F6A52C8}"/>
              </a:ext>
            </a:extLst>
          </p:cNvPr>
          <p:cNvSpPr/>
          <p:nvPr/>
        </p:nvSpPr>
        <p:spPr>
          <a:xfrm>
            <a:off x="1372588" y="370017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8C5D3E3A-E73B-40D6-81B1-D106F5C273D9}"/>
              </a:ext>
            </a:extLst>
          </p:cNvPr>
          <p:cNvSpPr/>
          <p:nvPr/>
        </p:nvSpPr>
        <p:spPr>
          <a:xfrm>
            <a:off x="1591749" y="370017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0C3E1BFB-D2BE-4D8E-8D4E-E6657B175334}"/>
              </a:ext>
            </a:extLst>
          </p:cNvPr>
          <p:cNvSpPr/>
          <p:nvPr/>
        </p:nvSpPr>
        <p:spPr>
          <a:xfrm>
            <a:off x="1810910" y="370017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7BA2909C-44DA-423F-BF32-3731504693B5}"/>
              </a:ext>
            </a:extLst>
          </p:cNvPr>
          <p:cNvSpPr/>
          <p:nvPr/>
        </p:nvSpPr>
        <p:spPr>
          <a:xfrm>
            <a:off x="2030071" y="370017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16A77A0-B4CC-44F3-8515-6847E8701B6B}"/>
              </a:ext>
            </a:extLst>
          </p:cNvPr>
          <p:cNvSpPr/>
          <p:nvPr/>
        </p:nvSpPr>
        <p:spPr>
          <a:xfrm>
            <a:off x="2249232" y="370017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ABD248D0-5461-4F89-8674-C192AF71C1B2}"/>
              </a:ext>
            </a:extLst>
          </p:cNvPr>
          <p:cNvSpPr/>
          <p:nvPr/>
        </p:nvSpPr>
        <p:spPr>
          <a:xfrm>
            <a:off x="276784" y="392717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D78FD41D-097A-4791-B592-24ECED34DF58}"/>
              </a:ext>
            </a:extLst>
          </p:cNvPr>
          <p:cNvSpPr/>
          <p:nvPr/>
        </p:nvSpPr>
        <p:spPr>
          <a:xfrm>
            <a:off x="495945" y="392717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F3A8FB2B-FD5B-4902-A67D-F097A838AD1B}"/>
              </a:ext>
            </a:extLst>
          </p:cNvPr>
          <p:cNvSpPr/>
          <p:nvPr/>
        </p:nvSpPr>
        <p:spPr>
          <a:xfrm>
            <a:off x="715106" y="392717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75902D03-489E-413B-8B68-557F527D1D6E}"/>
              </a:ext>
            </a:extLst>
          </p:cNvPr>
          <p:cNvSpPr/>
          <p:nvPr/>
        </p:nvSpPr>
        <p:spPr>
          <a:xfrm>
            <a:off x="934267" y="392717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16E3525F-AAC1-482E-9296-B419F2BFBDBC}"/>
              </a:ext>
            </a:extLst>
          </p:cNvPr>
          <p:cNvSpPr/>
          <p:nvPr/>
        </p:nvSpPr>
        <p:spPr>
          <a:xfrm>
            <a:off x="1153427" y="392717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2392034C-7773-42E4-9B1E-F21AE6DB8774}"/>
              </a:ext>
            </a:extLst>
          </p:cNvPr>
          <p:cNvSpPr/>
          <p:nvPr/>
        </p:nvSpPr>
        <p:spPr>
          <a:xfrm>
            <a:off x="1372588" y="392717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797807D1-1DF6-480E-9D95-588EF2E1BDAC}"/>
              </a:ext>
            </a:extLst>
          </p:cNvPr>
          <p:cNvSpPr/>
          <p:nvPr/>
        </p:nvSpPr>
        <p:spPr>
          <a:xfrm>
            <a:off x="1591749" y="392717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27163D0-FF98-449F-A370-A72025B3EBE2}"/>
              </a:ext>
            </a:extLst>
          </p:cNvPr>
          <p:cNvSpPr/>
          <p:nvPr/>
        </p:nvSpPr>
        <p:spPr>
          <a:xfrm>
            <a:off x="1810910" y="392717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12D71998-05F1-4788-A586-436D5FA47067}"/>
              </a:ext>
            </a:extLst>
          </p:cNvPr>
          <p:cNvSpPr/>
          <p:nvPr/>
        </p:nvSpPr>
        <p:spPr>
          <a:xfrm>
            <a:off x="2030071" y="392717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85C0AC61-22DD-41DA-8225-85A98D328834}"/>
              </a:ext>
            </a:extLst>
          </p:cNvPr>
          <p:cNvSpPr/>
          <p:nvPr/>
        </p:nvSpPr>
        <p:spPr>
          <a:xfrm>
            <a:off x="2249232" y="392717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1E64E904-1CF9-409D-BAB7-F08CD5E2B7EF}"/>
              </a:ext>
            </a:extLst>
          </p:cNvPr>
          <p:cNvSpPr/>
          <p:nvPr/>
        </p:nvSpPr>
        <p:spPr>
          <a:xfrm>
            <a:off x="276784" y="415417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B669A272-F62F-4D1A-A512-9B1E54333122}"/>
              </a:ext>
            </a:extLst>
          </p:cNvPr>
          <p:cNvSpPr/>
          <p:nvPr/>
        </p:nvSpPr>
        <p:spPr>
          <a:xfrm>
            <a:off x="495945" y="415417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489F9F2-9F1C-4A8A-AAE7-E619F19AAA8C}"/>
              </a:ext>
            </a:extLst>
          </p:cNvPr>
          <p:cNvSpPr/>
          <p:nvPr/>
        </p:nvSpPr>
        <p:spPr>
          <a:xfrm>
            <a:off x="715106" y="415417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0F46D827-DF6F-49EA-B4BB-234258A6BAC8}"/>
              </a:ext>
            </a:extLst>
          </p:cNvPr>
          <p:cNvSpPr/>
          <p:nvPr/>
        </p:nvSpPr>
        <p:spPr>
          <a:xfrm>
            <a:off x="934267" y="415417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15566595-1846-419F-9299-903C5B44CB1D}"/>
              </a:ext>
            </a:extLst>
          </p:cNvPr>
          <p:cNvSpPr/>
          <p:nvPr/>
        </p:nvSpPr>
        <p:spPr>
          <a:xfrm>
            <a:off x="1153427" y="415417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22E5B4B5-C817-45F3-AB26-752518A0D585}"/>
              </a:ext>
            </a:extLst>
          </p:cNvPr>
          <p:cNvSpPr/>
          <p:nvPr/>
        </p:nvSpPr>
        <p:spPr>
          <a:xfrm>
            <a:off x="1372588" y="415417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88662EF-8618-4904-B751-A129C4256B9F}"/>
              </a:ext>
            </a:extLst>
          </p:cNvPr>
          <p:cNvSpPr/>
          <p:nvPr/>
        </p:nvSpPr>
        <p:spPr>
          <a:xfrm>
            <a:off x="1591749" y="415417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FE6C9581-4A72-4A2C-B5CC-94858E44C5F8}"/>
              </a:ext>
            </a:extLst>
          </p:cNvPr>
          <p:cNvSpPr/>
          <p:nvPr/>
        </p:nvSpPr>
        <p:spPr>
          <a:xfrm>
            <a:off x="1810910" y="415417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89124264-0E9D-4B38-B806-6F7A29AD7DB6}"/>
              </a:ext>
            </a:extLst>
          </p:cNvPr>
          <p:cNvSpPr/>
          <p:nvPr/>
        </p:nvSpPr>
        <p:spPr>
          <a:xfrm>
            <a:off x="2030071" y="415417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D02CED5-9BF0-44AE-BD4A-7AB8D9D4AE34}"/>
              </a:ext>
            </a:extLst>
          </p:cNvPr>
          <p:cNvSpPr/>
          <p:nvPr/>
        </p:nvSpPr>
        <p:spPr>
          <a:xfrm>
            <a:off x="2249232" y="415417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46AB80A1-080B-4721-8FDB-BF6BFAED6A80}"/>
              </a:ext>
            </a:extLst>
          </p:cNvPr>
          <p:cNvSpPr/>
          <p:nvPr/>
        </p:nvSpPr>
        <p:spPr>
          <a:xfrm>
            <a:off x="276784" y="438117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543AEF0-CFB0-4287-90E7-A43B996FE49B}"/>
              </a:ext>
            </a:extLst>
          </p:cNvPr>
          <p:cNvSpPr/>
          <p:nvPr/>
        </p:nvSpPr>
        <p:spPr>
          <a:xfrm>
            <a:off x="495945" y="438117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86FCF631-7DF4-4D9F-90B8-71522519F03C}"/>
              </a:ext>
            </a:extLst>
          </p:cNvPr>
          <p:cNvSpPr/>
          <p:nvPr/>
        </p:nvSpPr>
        <p:spPr>
          <a:xfrm>
            <a:off x="715106" y="438117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001616F9-13D8-44A8-B1F1-E0CBA7C572CE}"/>
              </a:ext>
            </a:extLst>
          </p:cNvPr>
          <p:cNvSpPr/>
          <p:nvPr/>
        </p:nvSpPr>
        <p:spPr>
          <a:xfrm>
            <a:off x="934267" y="438117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D900FB53-A7E2-4185-A3D9-45611BA1878F}"/>
              </a:ext>
            </a:extLst>
          </p:cNvPr>
          <p:cNvSpPr/>
          <p:nvPr/>
        </p:nvSpPr>
        <p:spPr>
          <a:xfrm>
            <a:off x="1153427" y="438117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D12EBAE-DF33-4D8E-97DD-C09DBC798689}"/>
              </a:ext>
            </a:extLst>
          </p:cNvPr>
          <p:cNvSpPr/>
          <p:nvPr/>
        </p:nvSpPr>
        <p:spPr>
          <a:xfrm>
            <a:off x="1372588" y="438117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A320493F-F26B-43B4-8BDB-9DF7FEC1023D}"/>
              </a:ext>
            </a:extLst>
          </p:cNvPr>
          <p:cNvSpPr/>
          <p:nvPr/>
        </p:nvSpPr>
        <p:spPr>
          <a:xfrm>
            <a:off x="1591749" y="438117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52317AF-A0A3-4876-A93D-4E32F05F0293}"/>
              </a:ext>
            </a:extLst>
          </p:cNvPr>
          <p:cNvSpPr/>
          <p:nvPr/>
        </p:nvSpPr>
        <p:spPr>
          <a:xfrm>
            <a:off x="1810910" y="438117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2554B328-F23B-463C-A0AE-66AD26BF6855}"/>
              </a:ext>
            </a:extLst>
          </p:cNvPr>
          <p:cNvSpPr/>
          <p:nvPr/>
        </p:nvSpPr>
        <p:spPr>
          <a:xfrm>
            <a:off x="2030071" y="438117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80B4FFD-046D-4352-9624-2B9B22AE52ED}"/>
              </a:ext>
            </a:extLst>
          </p:cNvPr>
          <p:cNvSpPr/>
          <p:nvPr/>
        </p:nvSpPr>
        <p:spPr>
          <a:xfrm>
            <a:off x="2249232" y="438117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3D751541-F660-418C-9503-EA460571DB51}"/>
              </a:ext>
            </a:extLst>
          </p:cNvPr>
          <p:cNvSpPr/>
          <p:nvPr/>
        </p:nvSpPr>
        <p:spPr>
          <a:xfrm>
            <a:off x="276784" y="460817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F761BE6D-4A87-4072-A602-88DA2815562D}"/>
              </a:ext>
            </a:extLst>
          </p:cNvPr>
          <p:cNvSpPr/>
          <p:nvPr/>
        </p:nvSpPr>
        <p:spPr>
          <a:xfrm>
            <a:off x="495945" y="460817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C16AFE1-FF5D-40EA-94F8-3404905162BE}"/>
              </a:ext>
            </a:extLst>
          </p:cNvPr>
          <p:cNvSpPr/>
          <p:nvPr/>
        </p:nvSpPr>
        <p:spPr>
          <a:xfrm>
            <a:off x="715106" y="460817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B4F60CB1-E0F6-4A8A-A8DA-249D7D7DA1E1}"/>
              </a:ext>
            </a:extLst>
          </p:cNvPr>
          <p:cNvSpPr/>
          <p:nvPr/>
        </p:nvSpPr>
        <p:spPr>
          <a:xfrm>
            <a:off x="934267" y="460817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60C7BD5E-95E6-45C8-ABDD-26A736F21975}"/>
              </a:ext>
            </a:extLst>
          </p:cNvPr>
          <p:cNvSpPr/>
          <p:nvPr/>
        </p:nvSpPr>
        <p:spPr>
          <a:xfrm>
            <a:off x="1153427" y="460817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72BF1791-5F53-41D5-99B0-3332D2DB24BD}"/>
              </a:ext>
            </a:extLst>
          </p:cNvPr>
          <p:cNvSpPr/>
          <p:nvPr/>
        </p:nvSpPr>
        <p:spPr>
          <a:xfrm>
            <a:off x="1372588" y="460817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111FFEDE-89B5-4A0F-9E2D-161CB1AE3381}"/>
              </a:ext>
            </a:extLst>
          </p:cNvPr>
          <p:cNvSpPr/>
          <p:nvPr/>
        </p:nvSpPr>
        <p:spPr>
          <a:xfrm>
            <a:off x="1591749" y="460817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BFA43076-10FD-4AC4-A6E1-126ADBA6ACFD}"/>
              </a:ext>
            </a:extLst>
          </p:cNvPr>
          <p:cNvSpPr/>
          <p:nvPr/>
        </p:nvSpPr>
        <p:spPr>
          <a:xfrm>
            <a:off x="1810910" y="460817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D69B8423-A1A3-41B4-9F2F-EC79355A2FD3}"/>
              </a:ext>
            </a:extLst>
          </p:cNvPr>
          <p:cNvSpPr/>
          <p:nvPr/>
        </p:nvSpPr>
        <p:spPr>
          <a:xfrm>
            <a:off x="2030071" y="460817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018CB64F-0964-4DAB-86E2-47FD4100769B}"/>
              </a:ext>
            </a:extLst>
          </p:cNvPr>
          <p:cNvSpPr/>
          <p:nvPr/>
        </p:nvSpPr>
        <p:spPr>
          <a:xfrm>
            <a:off x="2249232" y="460817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8C100D0-EF63-4795-AC4C-148FF2B13411}"/>
              </a:ext>
            </a:extLst>
          </p:cNvPr>
          <p:cNvSpPr/>
          <p:nvPr/>
        </p:nvSpPr>
        <p:spPr>
          <a:xfrm>
            <a:off x="2569581" y="3442332"/>
            <a:ext cx="680431" cy="46166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C59BA-55A6-483E-B34D-9BF937371E64}"/>
              </a:ext>
            </a:extLst>
          </p:cNvPr>
          <p:cNvSpPr txBox="1"/>
          <p:nvPr/>
        </p:nvSpPr>
        <p:spPr>
          <a:xfrm>
            <a:off x="440916" y="2189951"/>
            <a:ext cx="1344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hex data (1byte)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043773D-9AD3-444E-A753-AD0C3811D905}"/>
              </a:ext>
            </a:extLst>
          </p:cNvPr>
          <p:cNvCxnSpPr>
            <a:cxnSpLocks/>
          </p:cNvCxnSpPr>
          <p:nvPr/>
        </p:nvCxnSpPr>
        <p:spPr>
          <a:xfrm flipH="1">
            <a:off x="370917" y="2414958"/>
            <a:ext cx="139946" cy="182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1962B5E-02C3-4FD9-977D-BEEC94B4A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902453"/>
              </p:ext>
            </p:extLst>
          </p:nvPr>
        </p:nvGraphicFramePr>
        <p:xfrm>
          <a:off x="3359589" y="2450951"/>
          <a:ext cx="2377440" cy="2330270"/>
        </p:xfrm>
        <a:graphic>
          <a:graphicData uri="http://schemas.openxmlformats.org/drawingml/2006/table">
            <a:tbl>
              <a:tblPr/>
              <a:tblGrid>
                <a:gridCol w="237744">
                  <a:extLst>
                    <a:ext uri="{9D8B030D-6E8A-4147-A177-3AD203B41FA5}">
                      <a16:colId xmlns:a16="http://schemas.microsoft.com/office/drawing/2014/main" val="2836540584"/>
                    </a:ext>
                  </a:extLst>
                </a:gridCol>
                <a:gridCol w="237744">
                  <a:extLst>
                    <a:ext uri="{9D8B030D-6E8A-4147-A177-3AD203B41FA5}">
                      <a16:colId xmlns:a16="http://schemas.microsoft.com/office/drawing/2014/main" val="3715653542"/>
                    </a:ext>
                  </a:extLst>
                </a:gridCol>
                <a:gridCol w="237744">
                  <a:extLst>
                    <a:ext uri="{9D8B030D-6E8A-4147-A177-3AD203B41FA5}">
                      <a16:colId xmlns:a16="http://schemas.microsoft.com/office/drawing/2014/main" val="337978814"/>
                    </a:ext>
                  </a:extLst>
                </a:gridCol>
                <a:gridCol w="237744">
                  <a:extLst>
                    <a:ext uri="{9D8B030D-6E8A-4147-A177-3AD203B41FA5}">
                      <a16:colId xmlns:a16="http://schemas.microsoft.com/office/drawing/2014/main" val="1660553928"/>
                    </a:ext>
                  </a:extLst>
                </a:gridCol>
                <a:gridCol w="237744">
                  <a:extLst>
                    <a:ext uri="{9D8B030D-6E8A-4147-A177-3AD203B41FA5}">
                      <a16:colId xmlns:a16="http://schemas.microsoft.com/office/drawing/2014/main" val="2873328054"/>
                    </a:ext>
                  </a:extLst>
                </a:gridCol>
                <a:gridCol w="237744">
                  <a:extLst>
                    <a:ext uri="{9D8B030D-6E8A-4147-A177-3AD203B41FA5}">
                      <a16:colId xmlns:a16="http://schemas.microsoft.com/office/drawing/2014/main" val="1558631806"/>
                    </a:ext>
                  </a:extLst>
                </a:gridCol>
                <a:gridCol w="237744">
                  <a:extLst>
                    <a:ext uri="{9D8B030D-6E8A-4147-A177-3AD203B41FA5}">
                      <a16:colId xmlns:a16="http://schemas.microsoft.com/office/drawing/2014/main" val="845639444"/>
                    </a:ext>
                  </a:extLst>
                </a:gridCol>
                <a:gridCol w="237744">
                  <a:extLst>
                    <a:ext uri="{9D8B030D-6E8A-4147-A177-3AD203B41FA5}">
                      <a16:colId xmlns:a16="http://schemas.microsoft.com/office/drawing/2014/main" val="2184645863"/>
                    </a:ext>
                  </a:extLst>
                </a:gridCol>
                <a:gridCol w="237744">
                  <a:extLst>
                    <a:ext uri="{9D8B030D-6E8A-4147-A177-3AD203B41FA5}">
                      <a16:colId xmlns:a16="http://schemas.microsoft.com/office/drawing/2014/main" val="4197411685"/>
                    </a:ext>
                  </a:extLst>
                </a:gridCol>
                <a:gridCol w="237744">
                  <a:extLst>
                    <a:ext uri="{9D8B030D-6E8A-4147-A177-3AD203B41FA5}">
                      <a16:colId xmlns:a16="http://schemas.microsoft.com/office/drawing/2014/main" val="2771871930"/>
                    </a:ext>
                  </a:extLst>
                </a:gridCol>
              </a:tblGrid>
              <a:tr h="233027">
                <a:tc>
                  <a:txBody>
                    <a:bodyPr/>
                    <a:lstStyle/>
                    <a:p>
                      <a:pPr latinLnBrk="1"/>
                      <a:endParaRPr lang="ko-KR" altLang="en-US" sz="5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129161"/>
                  </a:ext>
                </a:extLst>
              </a:tr>
              <a:tr h="233027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45110"/>
                  </a:ext>
                </a:extLst>
              </a:tr>
              <a:tr h="233027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716336"/>
                  </a:ext>
                </a:extLst>
              </a:tr>
              <a:tr h="233027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717804"/>
                  </a:ext>
                </a:extLst>
              </a:tr>
              <a:tr h="233027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433796"/>
                  </a:ext>
                </a:extLst>
              </a:tr>
              <a:tr h="233027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16932"/>
                  </a:ext>
                </a:extLst>
              </a:tr>
              <a:tr h="233027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832574"/>
                  </a:ext>
                </a:extLst>
              </a:tr>
              <a:tr h="233027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849491"/>
                  </a:ext>
                </a:extLst>
              </a:tr>
              <a:tr h="233027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521397"/>
                  </a:ext>
                </a:extLst>
              </a:tr>
              <a:tr h="233027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94530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681D6ED-B4B3-4CFB-B2C2-8781F960E303}"/>
              </a:ext>
            </a:extLst>
          </p:cNvPr>
          <p:cNvSpPr txBox="1"/>
          <p:nvPr/>
        </p:nvSpPr>
        <p:spPr>
          <a:xfrm>
            <a:off x="3474954" y="2036437"/>
            <a:ext cx="1429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grayscale(0~255)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4025B01E-C4EA-4B19-B853-C3F2552BED72}"/>
              </a:ext>
            </a:extLst>
          </p:cNvPr>
          <p:cNvCxnSpPr>
            <a:cxnSpLocks/>
          </p:cNvCxnSpPr>
          <p:nvPr/>
        </p:nvCxnSpPr>
        <p:spPr>
          <a:xfrm flipH="1">
            <a:off x="3476133" y="2269672"/>
            <a:ext cx="139946" cy="18226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75E38534-F4F2-409E-AB90-B8BEE965EF8C}"/>
              </a:ext>
            </a:extLst>
          </p:cNvPr>
          <p:cNvSpPr txBox="1"/>
          <p:nvPr/>
        </p:nvSpPr>
        <p:spPr>
          <a:xfrm flipH="1">
            <a:off x="6480888" y="5208042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rgbClr val="012640"/>
                </a:solidFill>
              </a:rPr>
              <a:t>Hex</a:t>
            </a:r>
            <a:r>
              <a:rPr lang="ko-KR" altLang="en-US" b="1">
                <a:solidFill>
                  <a:srgbClr val="012640"/>
                </a:solidFill>
              </a:rPr>
              <a:t> </a:t>
            </a:r>
            <a:r>
              <a:rPr lang="en-US" altLang="ko-KR" b="1">
                <a:solidFill>
                  <a:srgbClr val="012640"/>
                </a:solidFill>
              </a:rPr>
              <a:t>Data</a:t>
            </a:r>
            <a:endParaRPr lang="ko-KR" altLang="en-US" b="1">
              <a:solidFill>
                <a:srgbClr val="012640"/>
              </a:solidFill>
            </a:endParaRPr>
          </a:p>
        </p:txBody>
      </p: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2E50C1F9-B70D-476C-A2BA-679634074521}"/>
              </a:ext>
            </a:extLst>
          </p:cNvPr>
          <p:cNvCxnSpPr/>
          <p:nvPr/>
        </p:nvCxnSpPr>
        <p:spPr>
          <a:xfrm flipV="1">
            <a:off x="6870779" y="5574685"/>
            <a:ext cx="1305560" cy="73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58BF1B20-ECB1-423B-8D23-21C4C0E68468}"/>
              </a:ext>
            </a:extLst>
          </p:cNvPr>
          <p:cNvSpPr txBox="1"/>
          <p:nvPr/>
        </p:nvSpPr>
        <p:spPr>
          <a:xfrm flipH="1">
            <a:off x="9618654" y="5208042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rgbClr val="012640"/>
                </a:solidFill>
                <a:cs typeface="Arial"/>
              </a:rPr>
              <a:t>Result</a:t>
            </a:r>
            <a:endParaRPr lang="ko-KR" altLang="en-US" b="1">
              <a:solidFill>
                <a:srgbClr val="012640"/>
              </a:solidFill>
              <a:cs typeface="Arial"/>
            </a:endParaRPr>
          </a:p>
        </p:txBody>
      </p: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C105AB75-2DB1-43FA-A01B-89C5F1A1216D}"/>
              </a:ext>
            </a:extLst>
          </p:cNvPr>
          <p:cNvCxnSpPr>
            <a:cxnSpLocks/>
          </p:cNvCxnSpPr>
          <p:nvPr/>
        </p:nvCxnSpPr>
        <p:spPr>
          <a:xfrm flipV="1">
            <a:off x="10221026" y="5574686"/>
            <a:ext cx="880599" cy="73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타원 152">
            <a:extLst>
              <a:ext uri="{FF2B5EF4-FFF2-40B4-BE49-F238E27FC236}">
                <a16:creationId xmlns:a16="http://schemas.microsoft.com/office/drawing/2014/main" id="{DEBA56D0-D337-4B26-863E-FE4A755F9E7D}"/>
              </a:ext>
            </a:extLst>
          </p:cNvPr>
          <p:cNvSpPr/>
          <p:nvPr/>
        </p:nvSpPr>
        <p:spPr>
          <a:xfrm>
            <a:off x="6454973" y="256542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C28199E0-30C6-4E08-B14C-279EDBA523DB}"/>
              </a:ext>
            </a:extLst>
          </p:cNvPr>
          <p:cNvSpPr/>
          <p:nvPr/>
        </p:nvSpPr>
        <p:spPr>
          <a:xfrm>
            <a:off x="6674134" y="256542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7CF0EBA-96F0-47A9-91C1-6EB2B5F5CAE6}"/>
              </a:ext>
            </a:extLst>
          </p:cNvPr>
          <p:cNvSpPr/>
          <p:nvPr/>
        </p:nvSpPr>
        <p:spPr>
          <a:xfrm>
            <a:off x="6893295" y="256542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6C6EBA7-D08B-4BBF-A9DB-C4503FB9AA41}"/>
              </a:ext>
            </a:extLst>
          </p:cNvPr>
          <p:cNvSpPr/>
          <p:nvPr/>
        </p:nvSpPr>
        <p:spPr>
          <a:xfrm>
            <a:off x="7112456" y="256542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834E2436-B555-4C2C-8827-5D6BFC4565A5}"/>
              </a:ext>
            </a:extLst>
          </p:cNvPr>
          <p:cNvSpPr/>
          <p:nvPr/>
        </p:nvSpPr>
        <p:spPr>
          <a:xfrm>
            <a:off x="7331616" y="256542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14A5A889-254F-49E3-B845-25664401504A}"/>
              </a:ext>
            </a:extLst>
          </p:cNvPr>
          <p:cNvSpPr/>
          <p:nvPr/>
        </p:nvSpPr>
        <p:spPr>
          <a:xfrm>
            <a:off x="7550777" y="256542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4F455B2E-3ECD-4D5A-BD6D-3EA834989789}"/>
              </a:ext>
            </a:extLst>
          </p:cNvPr>
          <p:cNvSpPr/>
          <p:nvPr/>
        </p:nvSpPr>
        <p:spPr>
          <a:xfrm>
            <a:off x="7769938" y="256542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13DB21BA-4BA5-4E6D-9447-EFB3628B702B}"/>
              </a:ext>
            </a:extLst>
          </p:cNvPr>
          <p:cNvSpPr/>
          <p:nvPr/>
        </p:nvSpPr>
        <p:spPr>
          <a:xfrm>
            <a:off x="7989099" y="256542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BAE0F046-610A-46DA-8F2C-4F51EDA891D6}"/>
              </a:ext>
            </a:extLst>
          </p:cNvPr>
          <p:cNvSpPr/>
          <p:nvPr/>
        </p:nvSpPr>
        <p:spPr>
          <a:xfrm>
            <a:off x="8208260" y="256542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DE086CA-B4E1-4997-B5F4-5980796A467C}"/>
              </a:ext>
            </a:extLst>
          </p:cNvPr>
          <p:cNvSpPr/>
          <p:nvPr/>
        </p:nvSpPr>
        <p:spPr>
          <a:xfrm>
            <a:off x="8427421" y="2565427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B7FE074C-C8DD-4747-BA84-E7EDC9A470B9}"/>
              </a:ext>
            </a:extLst>
          </p:cNvPr>
          <p:cNvSpPr/>
          <p:nvPr/>
        </p:nvSpPr>
        <p:spPr>
          <a:xfrm>
            <a:off x="6454973" y="2792426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3431C1D5-FC3F-433E-AEE3-624B5FEA3C5C}"/>
              </a:ext>
            </a:extLst>
          </p:cNvPr>
          <p:cNvSpPr/>
          <p:nvPr/>
        </p:nvSpPr>
        <p:spPr>
          <a:xfrm>
            <a:off x="6674134" y="2792426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FF331AF-D663-45A9-BBD6-9E38384DD4C3}"/>
              </a:ext>
            </a:extLst>
          </p:cNvPr>
          <p:cNvSpPr/>
          <p:nvPr/>
        </p:nvSpPr>
        <p:spPr>
          <a:xfrm>
            <a:off x="6893295" y="2792426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5A838327-8906-4CB3-AAE3-D906B41D8002}"/>
              </a:ext>
            </a:extLst>
          </p:cNvPr>
          <p:cNvSpPr/>
          <p:nvPr/>
        </p:nvSpPr>
        <p:spPr>
          <a:xfrm>
            <a:off x="7112456" y="2792426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4E165483-BA8B-483F-9BEE-9B144CD04FD6}"/>
              </a:ext>
            </a:extLst>
          </p:cNvPr>
          <p:cNvSpPr/>
          <p:nvPr/>
        </p:nvSpPr>
        <p:spPr>
          <a:xfrm>
            <a:off x="7331616" y="2792426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5B859576-0F01-48D7-B71F-9979423C1DB3}"/>
              </a:ext>
            </a:extLst>
          </p:cNvPr>
          <p:cNvSpPr/>
          <p:nvPr/>
        </p:nvSpPr>
        <p:spPr>
          <a:xfrm>
            <a:off x="7550777" y="2792426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DB017B49-1F20-45D8-B80A-5E635F794BD3}"/>
              </a:ext>
            </a:extLst>
          </p:cNvPr>
          <p:cNvSpPr/>
          <p:nvPr/>
        </p:nvSpPr>
        <p:spPr>
          <a:xfrm>
            <a:off x="7769938" y="2792426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67C5C239-DD0B-4164-928A-A3A6FC887A3E}"/>
              </a:ext>
            </a:extLst>
          </p:cNvPr>
          <p:cNvSpPr/>
          <p:nvPr/>
        </p:nvSpPr>
        <p:spPr>
          <a:xfrm>
            <a:off x="7989099" y="2792426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75291CCB-2A35-468C-8C82-37BD0A3C865A}"/>
              </a:ext>
            </a:extLst>
          </p:cNvPr>
          <p:cNvSpPr/>
          <p:nvPr/>
        </p:nvSpPr>
        <p:spPr>
          <a:xfrm>
            <a:off x="8208260" y="2792426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DAFDDDDB-3675-4071-B4CF-D5CA220E7CC0}"/>
              </a:ext>
            </a:extLst>
          </p:cNvPr>
          <p:cNvSpPr/>
          <p:nvPr/>
        </p:nvSpPr>
        <p:spPr>
          <a:xfrm>
            <a:off x="8427421" y="2792426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4B2B8F06-8B3B-4192-BB3C-7E5D6C32E54D}"/>
              </a:ext>
            </a:extLst>
          </p:cNvPr>
          <p:cNvSpPr/>
          <p:nvPr/>
        </p:nvSpPr>
        <p:spPr>
          <a:xfrm>
            <a:off x="6454973" y="301942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56AFB54C-23EC-4041-9C04-124300210C15}"/>
              </a:ext>
            </a:extLst>
          </p:cNvPr>
          <p:cNvSpPr/>
          <p:nvPr/>
        </p:nvSpPr>
        <p:spPr>
          <a:xfrm>
            <a:off x="6674134" y="301942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34A3EEC3-5202-440B-9345-6F6A40A0B631}"/>
              </a:ext>
            </a:extLst>
          </p:cNvPr>
          <p:cNvSpPr/>
          <p:nvPr/>
        </p:nvSpPr>
        <p:spPr>
          <a:xfrm>
            <a:off x="6893295" y="301942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6A775C4E-F090-4DB5-83F5-D1542F5A6D1B}"/>
              </a:ext>
            </a:extLst>
          </p:cNvPr>
          <p:cNvSpPr/>
          <p:nvPr/>
        </p:nvSpPr>
        <p:spPr>
          <a:xfrm>
            <a:off x="7112456" y="301942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F9D2BD7C-49D3-4F18-A369-2D9BAFF399DE}"/>
              </a:ext>
            </a:extLst>
          </p:cNvPr>
          <p:cNvSpPr/>
          <p:nvPr/>
        </p:nvSpPr>
        <p:spPr>
          <a:xfrm>
            <a:off x="7331616" y="301942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75A45684-6DE0-40EC-B20D-F153D3D879C6}"/>
              </a:ext>
            </a:extLst>
          </p:cNvPr>
          <p:cNvSpPr/>
          <p:nvPr/>
        </p:nvSpPr>
        <p:spPr>
          <a:xfrm>
            <a:off x="7550777" y="301942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A99A9734-A9F4-48AF-B3C4-86A05FE164D8}"/>
              </a:ext>
            </a:extLst>
          </p:cNvPr>
          <p:cNvSpPr/>
          <p:nvPr/>
        </p:nvSpPr>
        <p:spPr>
          <a:xfrm>
            <a:off x="7769938" y="301942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A8ACF11D-EF07-42CA-AD80-DE3A4D2C770F}"/>
              </a:ext>
            </a:extLst>
          </p:cNvPr>
          <p:cNvSpPr/>
          <p:nvPr/>
        </p:nvSpPr>
        <p:spPr>
          <a:xfrm>
            <a:off x="7989099" y="301942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B81E50C9-4E07-4870-8729-0FB17D69162D}"/>
              </a:ext>
            </a:extLst>
          </p:cNvPr>
          <p:cNvSpPr/>
          <p:nvPr/>
        </p:nvSpPr>
        <p:spPr>
          <a:xfrm>
            <a:off x="8208260" y="301942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99D251D0-CC3C-407E-A7B3-2746F1D322CF}"/>
              </a:ext>
            </a:extLst>
          </p:cNvPr>
          <p:cNvSpPr/>
          <p:nvPr/>
        </p:nvSpPr>
        <p:spPr>
          <a:xfrm>
            <a:off x="8427421" y="301942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308711F2-AAF4-4C74-BA76-062EBAD327A4}"/>
              </a:ext>
            </a:extLst>
          </p:cNvPr>
          <p:cNvSpPr/>
          <p:nvPr/>
        </p:nvSpPr>
        <p:spPr>
          <a:xfrm>
            <a:off x="6454973" y="324642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0784E8C9-BF45-4A01-BA29-2AC14D78CEE0}"/>
              </a:ext>
            </a:extLst>
          </p:cNvPr>
          <p:cNvSpPr/>
          <p:nvPr/>
        </p:nvSpPr>
        <p:spPr>
          <a:xfrm>
            <a:off x="6674134" y="324642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4EC0D5C7-F2E7-41FD-81DE-865B8D4E7D4A}"/>
              </a:ext>
            </a:extLst>
          </p:cNvPr>
          <p:cNvSpPr/>
          <p:nvPr/>
        </p:nvSpPr>
        <p:spPr>
          <a:xfrm>
            <a:off x="6893295" y="324642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94BEF5BF-2834-4C9E-8E62-96710958541B}"/>
              </a:ext>
            </a:extLst>
          </p:cNvPr>
          <p:cNvSpPr/>
          <p:nvPr/>
        </p:nvSpPr>
        <p:spPr>
          <a:xfrm>
            <a:off x="7112456" y="324642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81104E5C-C763-4DAD-BADF-13DE4259B122}"/>
              </a:ext>
            </a:extLst>
          </p:cNvPr>
          <p:cNvSpPr/>
          <p:nvPr/>
        </p:nvSpPr>
        <p:spPr>
          <a:xfrm>
            <a:off x="7331616" y="324642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926CB9D3-D385-4353-B4B1-C817843AB3A0}"/>
              </a:ext>
            </a:extLst>
          </p:cNvPr>
          <p:cNvSpPr/>
          <p:nvPr/>
        </p:nvSpPr>
        <p:spPr>
          <a:xfrm>
            <a:off x="7550777" y="324642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4373BAB4-532D-4B74-BAC6-B90F52D05D28}"/>
              </a:ext>
            </a:extLst>
          </p:cNvPr>
          <p:cNvSpPr/>
          <p:nvPr/>
        </p:nvSpPr>
        <p:spPr>
          <a:xfrm>
            <a:off x="7769938" y="324642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2F33400A-B7C5-4EEA-800B-CA93CEED4E06}"/>
              </a:ext>
            </a:extLst>
          </p:cNvPr>
          <p:cNvSpPr/>
          <p:nvPr/>
        </p:nvSpPr>
        <p:spPr>
          <a:xfrm>
            <a:off x="7989099" y="324642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D17CB2F4-31AA-4439-B407-6F73362DBC43}"/>
              </a:ext>
            </a:extLst>
          </p:cNvPr>
          <p:cNvSpPr/>
          <p:nvPr/>
        </p:nvSpPr>
        <p:spPr>
          <a:xfrm>
            <a:off x="8208260" y="324642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C56F9B9A-2DE5-49F2-A6A9-4B1A78153082}"/>
              </a:ext>
            </a:extLst>
          </p:cNvPr>
          <p:cNvSpPr/>
          <p:nvPr/>
        </p:nvSpPr>
        <p:spPr>
          <a:xfrm>
            <a:off x="8427421" y="324642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9C7D667B-6A75-4A2D-88B7-EE87861AC695}"/>
              </a:ext>
            </a:extLst>
          </p:cNvPr>
          <p:cNvSpPr/>
          <p:nvPr/>
        </p:nvSpPr>
        <p:spPr>
          <a:xfrm>
            <a:off x="6454973" y="347342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4B5E75F-868C-473B-B658-97895879B058}"/>
              </a:ext>
            </a:extLst>
          </p:cNvPr>
          <p:cNvSpPr/>
          <p:nvPr/>
        </p:nvSpPr>
        <p:spPr>
          <a:xfrm>
            <a:off x="6674134" y="347342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719135E0-4403-4A31-9850-DD4786F6F461}"/>
              </a:ext>
            </a:extLst>
          </p:cNvPr>
          <p:cNvSpPr/>
          <p:nvPr/>
        </p:nvSpPr>
        <p:spPr>
          <a:xfrm>
            <a:off x="6893295" y="347342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6E1AEB47-2DCF-453E-99E2-F9BFEB4D2DD7}"/>
              </a:ext>
            </a:extLst>
          </p:cNvPr>
          <p:cNvSpPr/>
          <p:nvPr/>
        </p:nvSpPr>
        <p:spPr>
          <a:xfrm>
            <a:off x="7112456" y="347342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7A87A381-C596-4819-A492-64AE0B4D073C}"/>
              </a:ext>
            </a:extLst>
          </p:cNvPr>
          <p:cNvSpPr/>
          <p:nvPr/>
        </p:nvSpPr>
        <p:spPr>
          <a:xfrm>
            <a:off x="7331616" y="347342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8066F0C-5D14-40C6-9762-CA51960515B3}"/>
              </a:ext>
            </a:extLst>
          </p:cNvPr>
          <p:cNvSpPr/>
          <p:nvPr/>
        </p:nvSpPr>
        <p:spPr>
          <a:xfrm>
            <a:off x="7550777" y="347342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D42E9A7A-F864-4417-B11C-3B10E175700D}"/>
              </a:ext>
            </a:extLst>
          </p:cNvPr>
          <p:cNvSpPr/>
          <p:nvPr/>
        </p:nvSpPr>
        <p:spPr>
          <a:xfrm>
            <a:off x="7769938" y="347342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A40FDD9A-AB31-41A7-B0FB-C0C72E9FCE3F}"/>
              </a:ext>
            </a:extLst>
          </p:cNvPr>
          <p:cNvSpPr/>
          <p:nvPr/>
        </p:nvSpPr>
        <p:spPr>
          <a:xfrm>
            <a:off x="7989099" y="347342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56235413-38D9-4E30-8E46-D4CCA0C80671}"/>
              </a:ext>
            </a:extLst>
          </p:cNvPr>
          <p:cNvSpPr/>
          <p:nvPr/>
        </p:nvSpPr>
        <p:spPr>
          <a:xfrm>
            <a:off x="8208260" y="347342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85D37DA8-5DA9-49E2-9D29-20DDFA0397A2}"/>
              </a:ext>
            </a:extLst>
          </p:cNvPr>
          <p:cNvSpPr/>
          <p:nvPr/>
        </p:nvSpPr>
        <p:spPr>
          <a:xfrm>
            <a:off x="8427421" y="3473423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F7F7C896-8C53-44CB-97FE-3BF448C8B356}"/>
              </a:ext>
            </a:extLst>
          </p:cNvPr>
          <p:cNvSpPr/>
          <p:nvPr/>
        </p:nvSpPr>
        <p:spPr>
          <a:xfrm>
            <a:off x="6454973" y="370042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DB9BDBF0-D669-492B-9CEB-57AF404CA91B}"/>
              </a:ext>
            </a:extLst>
          </p:cNvPr>
          <p:cNvSpPr/>
          <p:nvPr/>
        </p:nvSpPr>
        <p:spPr>
          <a:xfrm>
            <a:off x="6674134" y="370042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C2DD22CF-76A9-425C-8A60-2C5406F19C08}"/>
              </a:ext>
            </a:extLst>
          </p:cNvPr>
          <p:cNvSpPr/>
          <p:nvPr/>
        </p:nvSpPr>
        <p:spPr>
          <a:xfrm>
            <a:off x="6893295" y="370042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1244D685-0A14-4279-BA4E-F2E0C12589DC}"/>
              </a:ext>
            </a:extLst>
          </p:cNvPr>
          <p:cNvSpPr/>
          <p:nvPr/>
        </p:nvSpPr>
        <p:spPr>
          <a:xfrm>
            <a:off x="7112456" y="370042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05C27C79-9CF0-413B-BCFA-5EF91ED0D7A9}"/>
              </a:ext>
            </a:extLst>
          </p:cNvPr>
          <p:cNvSpPr/>
          <p:nvPr/>
        </p:nvSpPr>
        <p:spPr>
          <a:xfrm>
            <a:off x="7331616" y="370042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928D14ED-5FDE-4825-9500-71AA3146DA21}"/>
              </a:ext>
            </a:extLst>
          </p:cNvPr>
          <p:cNvSpPr/>
          <p:nvPr/>
        </p:nvSpPr>
        <p:spPr>
          <a:xfrm>
            <a:off x="7550777" y="370042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6CFF2B64-52C8-41EF-96A8-641BBC8790B5}"/>
              </a:ext>
            </a:extLst>
          </p:cNvPr>
          <p:cNvSpPr/>
          <p:nvPr/>
        </p:nvSpPr>
        <p:spPr>
          <a:xfrm>
            <a:off x="7769938" y="370042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B6EF9CED-5683-4133-B1D0-6B42F88D693C}"/>
              </a:ext>
            </a:extLst>
          </p:cNvPr>
          <p:cNvSpPr/>
          <p:nvPr/>
        </p:nvSpPr>
        <p:spPr>
          <a:xfrm>
            <a:off x="7989099" y="370042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252E6DD8-2826-4029-B49D-DBFF2BA56D82}"/>
              </a:ext>
            </a:extLst>
          </p:cNvPr>
          <p:cNvSpPr/>
          <p:nvPr/>
        </p:nvSpPr>
        <p:spPr>
          <a:xfrm>
            <a:off x="8208260" y="370042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4F9B50B3-D18D-4BFC-BF7D-507F94E055F4}"/>
              </a:ext>
            </a:extLst>
          </p:cNvPr>
          <p:cNvSpPr/>
          <p:nvPr/>
        </p:nvSpPr>
        <p:spPr>
          <a:xfrm>
            <a:off x="8427421" y="370042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8E209294-0FDD-4132-91F9-4E247E49DE49}"/>
              </a:ext>
            </a:extLst>
          </p:cNvPr>
          <p:cNvSpPr/>
          <p:nvPr/>
        </p:nvSpPr>
        <p:spPr>
          <a:xfrm>
            <a:off x="6454973" y="392742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8F2090ED-869E-46CA-9722-A6359AC89D1D}"/>
              </a:ext>
            </a:extLst>
          </p:cNvPr>
          <p:cNvSpPr/>
          <p:nvPr/>
        </p:nvSpPr>
        <p:spPr>
          <a:xfrm>
            <a:off x="6674134" y="392742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E62EF1E3-DB64-466A-A6AC-EEA83A0F217C}"/>
              </a:ext>
            </a:extLst>
          </p:cNvPr>
          <p:cNvSpPr/>
          <p:nvPr/>
        </p:nvSpPr>
        <p:spPr>
          <a:xfrm>
            <a:off x="6893295" y="392742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5594534D-0106-4363-BA0D-EAC701A7A7BE}"/>
              </a:ext>
            </a:extLst>
          </p:cNvPr>
          <p:cNvSpPr/>
          <p:nvPr/>
        </p:nvSpPr>
        <p:spPr>
          <a:xfrm>
            <a:off x="7112456" y="392742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F640A7E8-A8FE-462D-A034-6E91601ECF19}"/>
              </a:ext>
            </a:extLst>
          </p:cNvPr>
          <p:cNvSpPr/>
          <p:nvPr/>
        </p:nvSpPr>
        <p:spPr>
          <a:xfrm>
            <a:off x="7331616" y="392742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AA8C314-A03C-4974-BC99-A7DB6A11B150}"/>
              </a:ext>
            </a:extLst>
          </p:cNvPr>
          <p:cNvSpPr/>
          <p:nvPr/>
        </p:nvSpPr>
        <p:spPr>
          <a:xfrm>
            <a:off x="7550777" y="392742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1190865A-4B41-4B1E-9A4F-839A6C7B2967}"/>
              </a:ext>
            </a:extLst>
          </p:cNvPr>
          <p:cNvSpPr/>
          <p:nvPr/>
        </p:nvSpPr>
        <p:spPr>
          <a:xfrm>
            <a:off x="7769938" y="392742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7B414FD6-1BBC-4330-89BE-497F507BB35F}"/>
              </a:ext>
            </a:extLst>
          </p:cNvPr>
          <p:cNvSpPr/>
          <p:nvPr/>
        </p:nvSpPr>
        <p:spPr>
          <a:xfrm>
            <a:off x="7989099" y="392742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A4164612-8E0E-4024-B7EB-893AD37E3802}"/>
              </a:ext>
            </a:extLst>
          </p:cNvPr>
          <p:cNvSpPr/>
          <p:nvPr/>
        </p:nvSpPr>
        <p:spPr>
          <a:xfrm>
            <a:off x="8208260" y="392742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D6984E4B-0B95-4BAB-AE86-1FE20C0547A5}"/>
              </a:ext>
            </a:extLst>
          </p:cNvPr>
          <p:cNvSpPr/>
          <p:nvPr/>
        </p:nvSpPr>
        <p:spPr>
          <a:xfrm>
            <a:off x="8427421" y="3927422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A34FA1B5-A355-4FFB-807F-1D546B234008}"/>
              </a:ext>
            </a:extLst>
          </p:cNvPr>
          <p:cNvSpPr/>
          <p:nvPr/>
        </p:nvSpPr>
        <p:spPr>
          <a:xfrm>
            <a:off x="6454973" y="415442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45C19261-D854-4093-A031-8B32EB645E07}"/>
              </a:ext>
            </a:extLst>
          </p:cNvPr>
          <p:cNvSpPr/>
          <p:nvPr/>
        </p:nvSpPr>
        <p:spPr>
          <a:xfrm>
            <a:off x="6674134" y="415442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FE89B2CF-CA79-4DFC-AE5D-4E3C93AA0A20}"/>
              </a:ext>
            </a:extLst>
          </p:cNvPr>
          <p:cNvSpPr/>
          <p:nvPr/>
        </p:nvSpPr>
        <p:spPr>
          <a:xfrm>
            <a:off x="6893295" y="415442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447F6A80-F504-45D0-BB06-C829DC02CD00}"/>
              </a:ext>
            </a:extLst>
          </p:cNvPr>
          <p:cNvSpPr/>
          <p:nvPr/>
        </p:nvSpPr>
        <p:spPr>
          <a:xfrm>
            <a:off x="7112456" y="415442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26406AE6-855E-42E1-822E-00EA16A287D4}"/>
              </a:ext>
            </a:extLst>
          </p:cNvPr>
          <p:cNvSpPr/>
          <p:nvPr/>
        </p:nvSpPr>
        <p:spPr>
          <a:xfrm>
            <a:off x="7331616" y="415442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C88F4118-5B7A-41DD-A97F-64E271E2815A}"/>
              </a:ext>
            </a:extLst>
          </p:cNvPr>
          <p:cNvSpPr/>
          <p:nvPr/>
        </p:nvSpPr>
        <p:spPr>
          <a:xfrm>
            <a:off x="7550777" y="415442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6E579AB3-695C-4CA8-BA32-5FE8693FF8D2}"/>
              </a:ext>
            </a:extLst>
          </p:cNvPr>
          <p:cNvSpPr/>
          <p:nvPr/>
        </p:nvSpPr>
        <p:spPr>
          <a:xfrm>
            <a:off x="7769938" y="415442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8464766C-EA5D-4238-9BC4-11F22AEDFD33}"/>
              </a:ext>
            </a:extLst>
          </p:cNvPr>
          <p:cNvSpPr/>
          <p:nvPr/>
        </p:nvSpPr>
        <p:spPr>
          <a:xfrm>
            <a:off x="7989099" y="415442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0B1AD432-BB58-4978-AD67-B9322EFEC83B}"/>
              </a:ext>
            </a:extLst>
          </p:cNvPr>
          <p:cNvSpPr/>
          <p:nvPr/>
        </p:nvSpPr>
        <p:spPr>
          <a:xfrm>
            <a:off x="8208260" y="415442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E37D4468-2FAD-4503-8232-A657A39D3DB4}"/>
              </a:ext>
            </a:extLst>
          </p:cNvPr>
          <p:cNvSpPr/>
          <p:nvPr/>
        </p:nvSpPr>
        <p:spPr>
          <a:xfrm>
            <a:off x="8427421" y="4154421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D1090F2B-E72C-4223-AA63-1E2B7DD2012B}"/>
              </a:ext>
            </a:extLst>
          </p:cNvPr>
          <p:cNvSpPr/>
          <p:nvPr/>
        </p:nvSpPr>
        <p:spPr>
          <a:xfrm>
            <a:off x="6454973" y="438142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F8D7C85F-6119-407B-A88D-8312DE8C987E}"/>
              </a:ext>
            </a:extLst>
          </p:cNvPr>
          <p:cNvSpPr/>
          <p:nvPr/>
        </p:nvSpPr>
        <p:spPr>
          <a:xfrm>
            <a:off x="6674134" y="438142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F5CDFABB-76DD-4175-80B7-565D29110436}"/>
              </a:ext>
            </a:extLst>
          </p:cNvPr>
          <p:cNvSpPr/>
          <p:nvPr/>
        </p:nvSpPr>
        <p:spPr>
          <a:xfrm>
            <a:off x="6893295" y="438142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6A89E292-1DC0-4A27-B2CB-1DF360032684}"/>
              </a:ext>
            </a:extLst>
          </p:cNvPr>
          <p:cNvSpPr/>
          <p:nvPr/>
        </p:nvSpPr>
        <p:spPr>
          <a:xfrm>
            <a:off x="7112456" y="438142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9D56851B-B773-420C-9EC9-543740793DD0}"/>
              </a:ext>
            </a:extLst>
          </p:cNvPr>
          <p:cNvSpPr/>
          <p:nvPr/>
        </p:nvSpPr>
        <p:spPr>
          <a:xfrm>
            <a:off x="7331616" y="438142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82FBBED8-BC8C-400A-A613-D4B466DAC9F6}"/>
              </a:ext>
            </a:extLst>
          </p:cNvPr>
          <p:cNvSpPr/>
          <p:nvPr/>
        </p:nvSpPr>
        <p:spPr>
          <a:xfrm>
            <a:off x="7550777" y="438142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70BBC4B1-EA10-41B4-A135-28B41FE39FB9}"/>
              </a:ext>
            </a:extLst>
          </p:cNvPr>
          <p:cNvSpPr/>
          <p:nvPr/>
        </p:nvSpPr>
        <p:spPr>
          <a:xfrm>
            <a:off x="7769938" y="438142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B96819AF-FBCA-4B26-8972-673975AD20E8}"/>
              </a:ext>
            </a:extLst>
          </p:cNvPr>
          <p:cNvSpPr/>
          <p:nvPr/>
        </p:nvSpPr>
        <p:spPr>
          <a:xfrm>
            <a:off x="7989099" y="438142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9D6D92B8-C2E0-4ED9-89F8-F8162B983FE6}"/>
              </a:ext>
            </a:extLst>
          </p:cNvPr>
          <p:cNvSpPr/>
          <p:nvPr/>
        </p:nvSpPr>
        <p:spPr>
          <a:xfrm>
            <a:off x="8208260" y="438142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DF32EBAC-9FC3-41FE-A28E-21454F74773F}"/>
              </a:ext>
            </a:extLst>
          </p:cNvPr>
          <p:cNvSpPr/>
          <p:nvPr/>
        </p:nvSpPr>
        <p:spPr>
          <a:xfrm>
            <a:off x="8427421" y="4381420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C3F12D5D-A8B0-4CF3-97DD-5D2E5033DEEA}"/>
              </a:ext>
            </a:extLst>
          </p:cNvPr>
          <p:cNvSpPr/>
          <p:nvPr/>
        </p:nvSpPr>
        <p:spPr>
          <a:xfrm>
            <a:off x="6454973" y="460841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CCE19E12-0586-47C1-9EF5-67F223055323}"/>
              </a:ext>
            </a:extLst>
          </p:cNvPr>
          <p:cNvSpPr/>
          <p:nvPr/>
        </p:nvSpPr>
        <p:spPr>
          <a:xfrm>
            <a:off x="6674134" y="460841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CB84715D-823A-4CD4-8D8B-112C022D93B9}"/>
              </a:ext>
            </a:extLst>
          </p:cNvPr>
          <p:cNvSpPr/>
          <p:nvPr/>
        </p:nvSpPr>
        <p:spPr>
          <a:xfrm>
            <a:off x="6893295" y="460841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7A8D4D38-78D5-4C65-9F03-70F80C978225}"/>
              </a:ext>
            </a:extLst>
          </p:cNvPr>
          <p:cNvSpPr/>
          <p:nvPr/>
        </p:nvSpPr>
        <p:spPr>
          <a:xfrm>
            <a:off x="7112456" y="460841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325175B6-3BA5-4300-A286-F7E55589ABC9}"/>
              </a:ext>
            </a:extLst>
          </p:cNvPr>
          <p:cNvSpPr/>
          <p:nvPr/>
        </p:nvSpPr>
        <p:spPr>
          <a:xfrm>
            <a:off x="7331616" y="460841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BBD9E671-AC63-4751-84DB-F93044831F1C}"/>
              </a:ext>
            </a:extLst>
          </p:cNvPr>
          <p:cNvSpPr/>
          <p:nvPr/>
        </p:nvSpPr>
        <p:spPr>
          <a:xfrm>
            <a:off x="7550777" y="460841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2CB8CFBB-240A-431E-BA68-88EED7E493F1}"/>
              </a:ext>
            </a:extLst>
          </p:cNvPr>
          <p:cNvSpPr/>
          <p:nvPr/>
        </p:nvSpPr>
        <p:spPr>
          <a:xfrm>
            <a:off x="7769938" y="460841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1E451FFA-9403-4EF6-A600-AAE76EFEF723}"/>
              </a:ext>
            </a:extLst>
          </p:cNvPr>
          <p:cNvSpPr/>
          <p:nvPr/>
        </p:nvSpPr>
        <p:spPr>
          <a:xfrm>
            <a:off x="7989099" y="460841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05B49ABD-4796-4346-8FDE-BA356DE5B1C1}"/>
              </a:ext>
            </a:extLst>
          </p:cNvPr>
          <p:cNvSpPr/>
          <p:nvPr/>
        </p:nvSpPr>
        <p:spPr>
          <a:xfrm>
            <a:off x="8208260" y="460841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B1062A19-DA06-4407-8E40-3EFF4B1ED750}"/>
              </a:ext>
            </a:extLst>
          </p:cNvPr>
          <p:cNvSpPr/>
          <p:nvPr/>
        </p:nvSpPr>
        <p:spPr>
          <a:xfrm>
            <a:off x="8427421" y="4608419"/>
            <a:ext cx="166963" cy="1669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5084673C-3A4B-48E3-87EE-342920113F8B}"/>
              </a:ext>
            </a:extLst>
          </p:cNvPr>
          <p:cNvSpPr txBox="1"/>
          <p:nvPr/>
        </p:nvSpPr>
        <p:spPr>
          <a:xfrm>
            <a:off x="6703083" y="2194392"/>
            <a:ext cx="1344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hex data (2byte)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91EA3637-ACE7-469F-B9F0-61D51FBEE3EA}"/>
              </a:ext>
            </a:extLst>
          </p:cNvPr>
          <p:cNvCxnSpPr>
            <a:cxnSpLocks/>
          </p:cNvCxnSpPr>
          <p:nvPr/>
        </p:nvCxnSpPr>
        <p:spPr>
          <a:xfrm flipH="1">
            <a:off x="6644715" y="2416138"/>
            <a:ext cx="132268" cy="1706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5" name="표 254">
            <a:extLst>
              <a:ext uri="{FF2B5EF4-FFF2-40B4-BE49-F238E27FC236}">
                <a16:creationId xmlns:a16="http://schemas.microsoft.com/office/drawing/2014/main" id="{48A5529B-4ED4-4E63-892F-3F044DBF6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363598"/>
              </p:ext>
            </p:extLst>
          </p:nvPr>
        </p:nvGraphicFramePr>
        <p:xfrm>
          <a:off x="9406683" y="2455256"/>
          <a:ext cx="2377440" cy="2330270"/>
        </p:xfrm>
        <a:graphic>
          <a:graphicData uri="http://schemas.openxmlformats.org/drawingml/2006/table">
            <a:tbl>
              <a:tblPr/>
              <a:tblGrid>
                <a:gridCol w="237744">
                  <a:extLst>
                    <a:ext uri="{9D8B030D-6E8A-4147-A177-3AD203B41FA5}">
                      <a16:colId xmlns:a16="http://schemas.microsoft.com/office/drawing/2014/main" val="2836540584"/>
                    </a:ext>
                  </a:extLst>
                </a:gridCol>
                <a:gridCol w="237744">
                  <a:extLst>
                    <a:ext uri="{9D8B030D-6E8A-4147-A177-3AD203B41FA5}">
                      <a16:colId xmlns:a16="http://schemas.microsoft.com/office/drawing/2014/main" val="3715653542"/>
                    </a:ext>
                  </a:extLst>
                </a:gridCol>
                <a:gridCol w="237744">
                  <a:extLst>
                    <a:ext uri="{9D8B030D-6E8A-4147-A177-3AD203B41FA5}">
                      <a16:colId xmlns:a16="http://schemas.microsoft.com/office/drawing/2014/main" val="337978814"/>
                    </a:ext>
                  </a:extLst>
                </a:gridCol>
                <a:gridCol w="237744">
                  <a:extLst>
                    <a:ext uri="{9D8B030D-6E8A-4147-A177-3AD203B41FA5}">
                      <a16:colId xmlns:a16="http://schemas.microsoft.com/office/drawing/2014/main" val="1660553928"/>
                    </a:ext>
                  </a:extLst>
                </a:gridCol>
                <a:gridCol w="237744">
                  <a:extLst>
                    <a:ext uri="{9D8B030D-6E8A-4147-A177-3AD203B41FA5}">
                      <a16:colId xmlns:a16="http://schemas.microsoft.com/office/drawing/2014/main" val="2873328054"/>
                    </a:ext>
                  </a:extLst>
                </a:gridCol>
                <a:gridCol w="237744">
                  <a:extLst>
                    <a:ext uri="{9D8B030D-6E8A-4147-A177-3AD203B41FA5}">
                      <a16:colId xmlns:a16="http://schemas.microsoft.com/office/drawing/2014/main" val="1558631806"/>
                    </a:ext>
                  </a:extLst>
                </a:gridCol>
                <a:gridCol w="237744">
                  <a:extLst>
                    <a:ext uri="{9D8B030D-6E8A-4147-A177-3AD203B41FA5}">
                      <a16:colId xmlns:a16="http://schemas.microsoft.com/office/drawing/2014/main" val="845639444"/>
                    </a:ext>
                  </a:extLst>
                </a:gridCol>
                <a:gridCol w="237744">
                  <a:extLst>
                    <a:ext uri="{9D8B030D-6E8A-4147-A177-3AD203B41FA5}">
                      <a16:colId xmlns:a16="http://schemas.microsoft.com/office/drawing/2014/main" val="2184645863"/>
                    </a:ext>
                  </a:extLst>
                </a:gridCol>
                <a:gridCol w="237744">
                  <a:extLst>
                    <a:ext uri="{9D8B030D-6E8A-4147-A177-3AD203B41FA5}">
                      <a16:colId xmlns:a16="http://schemas.microsoft.com/office/drawing/2014/main" val="4197411685"/>
                    </a:ext>
                  </a:extLst>
                </a:gridCol>
                <a:gridCol w="237744">
                  <a:extLst>
                    <a:ext uri="{9D8B030D-6E8A-4147-A177-3AD203B41FA5}">
                      <a16:colId xmlns:a16="http://schemas.microsoft.com/office/drawing/2014/main" val="2771871930"/>
                    </a:ext>
                  </a:extLst>
                </a:gridCol>
              </a:tblGrid>
              <a:tr h="233027">
                <a:tc>
                  <a:txBody>
                    <a:bodyPr/>
                    <a:lstStyle/>
                    <a:p>
                      <a:pPr latinLnBrk="1"/>
                      <a:endParaRPr lang="ko-KR" altLang="en-US" sz="5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129161"/>
                  </a:ext>
                </a:extLst>
              </a:tr>
              <a:tr h="233027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45110"/>
                  </a:ext>
                </a:extLst>
              </a:tr>
              <a:tr h="233027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716336"/>
                  </a:ext>
                </a:extLst>
              </a:tr>
              <a:tr h="233027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717804"/>
                  </a:ext>
                </a:extLst>
              </a:tr>
              <a:tr h="233027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433796"/>
                  </a:ext>
                </a:extLst>
              </a:tr>
              <a:tr h="233027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16932"/>
                  </a:ext>
                </a:extLst>
              </a:tr>
              <a:tr h="233027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832574"/>
                  </a:ext>
                </a:extLst>
              </a:tr>
              <a:tr h="233027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849491"/>
                  </a:ext>
                </a:extLst>
              </a:tr>
              <a:tr h="233027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521397"/>
                  </a:ext>
                </a:extLst>
              </a:tr>
              <a:tr h="233027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94530"/>
                  </a:ext>
                </a:extLst>
              </a:tr>
            </a:tbl>
          </a:graphicData>
        </a:graphic>
      </p:graphicFrame>
      <p:sp>
        <p:nvSpPr>
          <p:cNvPr id="256" name="화살표: 오른쪽 255">
            <a:extLst>
              <a:ext uri="{FF2B5EF4-FFF2-40B4-BE49-F238E27FC236}">
                <a16:creationId xmlns:a16="http://schemas.microsoft.com/office/drawing/2014/main" id="{3FF8854D-9BC6-42CB-8188-6AC322C143A6}"/>
              </a:ext>
            </a:extLst>
          </p:cNvPr>
          <p:cNvSpPr/>
          <p:nvPr/>
        </p:nvSpPr>
        <p:spPr>
          <a:xfrm>
            <a:off x="8674026" y="3455095"/>
            <a:ext cx="680431" cy="46166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9210D5BF-C4AA-4E83-82DD-7AC0C5682EE1}"/>
              </a:ext>
            </a:extLst>
          </p:cNvPr>
          <p:cNvCxnSpPr/>
          <p:nvPr/>
        </p:nvCxnSpPr>
        <p:spPr>
          <a:xfrm>
            <a:off x="6841097" y="2732141"/>
            <a:ext cx="3494394" cy="18159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FEF4DA-C18C-4EB9-9979-D24F6A186034}"/>
              </a:ext>
            </a:extLst>
          </p:cNvPr>
          <p:cNvGrpSpPr/>
          <p:nvPr/>
        </p:nvGrpSpPr>
        <p:grpSpPr>
          <a:xfrm>
            <a:off x="6208273" y="2444432"/>
            <a:ext cx="867267" cy="369332"/>
            <a:chOff x="6208273" y="2444432"/>
            <a:chExt cx="867267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BC3CC0-BDC4-4784-A4BC-694BDDB6F8E8}"/>
                </a:ext>
              </a:extLst>
            </p:cNvPr>
            <p:cNvSpPr txBox="1"/>
            <p:nvPr/>
          </p:nvSpPr>
          <p:spPr>
            <a:xfrm>
              <a:off x="6208273" y="2444432"/>
              <a:ext cx="867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 (      )</a:t>
              </a:r>
              <a:endParaRPr lang="ko-KR" altLang="en-US"/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737A1E87-BD05-4E40-A346-F03BDA3D05C8}"/>
                </a:ext>
              </a:extLst>
            </p:cNvPr>
            <p:cNvSpPr txBox="1"/>
            <p:nvPr/>
          </p:nvSpPr>
          <p:spPr>
            <a:xfrm>
              <a:off x="6391534" y="2501280"/>
              <a:ext cx="5661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/>
                <a:t>4   9</a:t>
              </a:r>
              <a:endParaRPr lang="ko-KR" altLang="en-US" sz="1200"/>
            </a:p>
          </p:txBody>
        </p:sp>
      </p:grpSp>
      <p:sp>
        <p:nvSpPr>
          <p:cNvPr id="260" name="TextBox 259">
            <a:extLst>
              <a:ext uri="{FF2B5EF4-FFF2-40B4-BE49-F238E27FC236}">
                <a16:creationId xmlns:a16="http://schemas.microsoft.com/office/drawing/2014/main" id="{BFB89192-295D-4758-AC07-7A3D2CEC1873}"/>
              </a:ext>
            </a:extLst>
          </p:cNvPr>
          <p:cNvSpPr txBox="1"/>
          <p:nvPr/>
        </p:nvSpPr>
        <p:spPr>
          <a:xfrm>
            <a:off x="10291590" y="4514010"/>
            <a:ext cx="386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+1</a:t>
            </a:r>
            <a:endParaRPr lang="ko-KR" altLang="en-US" sz="120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C2AB473-C5B6-44F9-B157-6677A595642C}"/>
              </a:ext>
            </a:extLst>
          </p:cNvPr>
          <p:cNvGrpSpPr/>
          <p:nvPr/>
        </p:nvGrpSpPr>
        <p:grpSpPr>
          <a:xfrm>
            <a:off x="7989099" y="2909666"/>
            <a:ext cx="2683532" cy="1883662"/>
            <a:chOff x="7989099" y="2909666"/>
            <a:chExt cx="2683532" cy="1883662"/>
          </a:xfrm>
        </p:grpSpPr>
        <p:grpSp>
          <p:nvGrpSpPr>
            <p:cNvPr id="261" name="그룹 260">
              <a:extLst>
                <a:ext uri="{FF2B5EF4-FFF2-40B4-BE49-F238E27FC236}">
                  <a16:creationId xmlns:a16="http://schemas.microsoft.com/office/drawing/2014/main" id="{1F6652C2-295F-4C65-A9CB-CA73941D2406}"/>
                </a:ext>
              </a:extLst>
            </p:cNvPr>
            <p:cNvGrpSpPr/>
            <p:nvPr/>
          </p:nvGrpSpPr>
          <p:grpSpPr>
            <a:xfrm>
              <a:off x="7989099" y="2909666"/>
              <a:ext cx="867267" cy="369332"/>
              <a:chOff x="6208273" y="2444432"/>
              <a:chExt cx="867267" cy="369332"/>
            </a:xfrm>
          </p:grpSpPr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516F7F9-97E2-4537-A465-95EA4669F284}"/>
                  </a:ext>
                </a:extLst>
              </p:cNvPr>
              <p:cNvSpPr txBox="1"/>
              <p:nvPr/>
            </p:nvSpPr>
            <p:spPr>
              <a:xfrm>
                <a:off x="6208273" y="2444432"/>
                <a:ext cx="867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 (      )</a:t>
                </a:r>
                <a:endParaRPr lang="ko-KR" altLang="en-US"/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A252987C-4D8E-41C5-A451-B56A16BED9F5}"/>
                  </a:ext>
                </a:extLst>
              </p:cNvPr>
              <p:cNvSpPr txBox="1"/>
              <p:nvPr/>
            </p:nvSpPr>
            <p:spPr>
              <a:xfrm>
                <a:off x="6391534" y="2501280"/>
                <a:ext cx="5661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/>
                  <a:t>4   9</a:t>
                </a:r>
                <a:endParaRPr lang="ko-KR" altLang="en-US" sz="1200"/>
              </a:p>
            </p:txBody>
          </p:sp>
        </p:grpSp>
        <p:cxnSp>
          <p:nvCxnSpPr>
            <p:cNvPr id="264" name="직선 화살표 연결선 263">
              <a:extLst>
                <a:ext uri="{FF2B5EF4-FFF2-40B4-BE49-F238E27FC236}">
                  <a16:creationId xmlns:a16="http://schemas.microsoft.com/office/drawing/2014/main" id="{BDBD25B8-5EB1-40A1-9BB1-3F28CC1CCF1D}"/>
                </a:ext>
              </a:extLst>
            </p:cNvPr>
            <p:cNvCxnSpPr>
              <a:cxnSpLocks/>
            </p:cNvCxnSpPr>
            <p:nvPr/>
          </p:nvCxnSpPr>
          <p:spPr>
            <a:xfrm>
              <a:off x="8652871" y="3230797"/>
              <a:ext cx="1696056" cy="132446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B3EB6C69-6040-4FCC-AA93-16C9763CD515}"/>
                </a:ext>
              </a:extLst>
            </p:cNvPr>
            <p:cNvSpPr txBox="1"/>
            <p:nvPr/>
          </p:nvSpPr>
          <p:spPr>
            <a:xfrm>
              <a:off x="10286474" y="4516329"/>
              <a:ext cx="386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/>
                <a:t>+2</a:t>
              </a:r>
              <a:endParaRPr lang="ko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0751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11985" y="162214"/>
            <a:ext cx="86066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Malware Imaging – Stream Order(SO)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E01946-9088-4AC5-A918-78DCC54EA46E}"/>
              </a:ext>
            </a:extLst>
          </p:cNvPr>
          <p:cNvGrpSpPr/>
          <p:nvPr/>
        </p:nvGrpSpPr>
        <p:grpSpPr>
          <a:xfrm>
            <a:off x="802395" y="3027858"/>
            <a:ext cx="4082640" cy="1446563"/>
            <a:chOff x="8696509" y="1027697"/>
            <a:chExt cx="3495491" cy="1238525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E127F59A-0B7A-4ECC-8021-FAD8A4FC4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9058"/>
            <a:stretch/>
          </p:blipFill>
          <p:spPr>
            <a:xfrm>
              <a:off x="8696509" y="1027697"/>
              <a:ext cx="3495491" cy="709978"/>
            </a:xfrm>
            <a:prstGeom prst="rect">
              <a:avLst/>
            </a:prstGeom>
          </p:spPr>
        </p:pic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AB615A99-44FB-4836-85A7-1AF007D1E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6658"/>
            <a:stretch/>
          </p:blipFill>
          <p:spPr>
            <a:xfrm>
              <a:off x="8696509" y="1730620"/>
              <a:ext cx="3495491" cy="535602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7EE1F33-98A4-4FB5-BE94-55471D92599A}"/>
              </a:ext>
            </a:extLst>
          </p:cNvPr>
          <p:cNvSpPr txBox="1"/>
          <p:nvPr/>
        </p:nvSpPr>
        <p:spPr>
          <a:xfrm flipH="1">
            <a:off x="1645462" y="5540414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rgbClr val="012640"/>
                </a:solidFill>
              </a:rPr>
              <a:t>Code</a:t>
            </a:r>
            <a:endParaRPr lang="ko-KR" altLang="en-US" b="1">
              <a:solidFill>
                <a:srgbClr val="012640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7A1163A-331D-4E75-99B5-54167CD81749}"/>
              </a:ext>
            </a:extLst>
          </p:cNvPr>
          <p:cNvCxnSpPr/>
          <p:nvPr/>
        </p:nvCxnSpPr>
        <p:spPr>
          <a:xfrm flipV="1">
            <a:off x="2035353" y="5907057"/>
            <a:ext cx="1305560" cy="73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485BAC3-E1FB-479D-9A74-6554B610C865}"/>
              </a:ext>
            </a:extLst>
          </p:cNvPr>
          <p:cNvSpPr txBox="1"/>
          <p:nvPr/>
        </p:nvSpPr>
        <p:spPr>
          <a:xfrm flipH="1">
            <a:off x="7388764" y="5537725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rgbClr val="012640"/>
                </a:solidFill>
              </a:rPr>
              <a:t>Code Process</a:t>
            </a:r>
            <a:endParaRPr lang="ko-KR" altLang="en-US" b="1">
              <a:solidFill>
                <a:srgbClr val="012640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62CFFB2-FBBB-403C-8C71-E233E4487B21}"/>
              </a:ext>
            </a:extLst>
          </p:cNvPr>
          <p:cNvCxnSpPr/>
          <p:nvPr/>
        </p:nvCxnSpPr>
        <p:spPr>
          <a:xfrm flipV="1">
            <a:off x="7778655" y="5904368"/>
            <a:ext cx="1305560" cy="73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E293566-5BF7-46B2-9B91-F92B3A959D77}"/>
              </a:ext>
            </a:extLst>
          </p:cNvPr>
          <p:cNvGrpSpPr/>
          <p:nvPr/>
        </p:nvGrpSpPr>
        <p:grpSpPr>
          <a:xfrm>
            <a:off x="5342714" y="1612816"/>
            <a:ext cx="6182649" cy="3780740"/>
            <a:chOff x="5146766" y="1286236"/>
            <a:chExt cx="6182649" cy="378074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8C76DEA-5A46-48E0-9381-640A40C91B87}"/>
                </a:ext>
              </a:extLst>
            </p:cNvPr>
            <p:cNvSpPr/>
            <p:nvPr/>
          </p:nvSpPr>
          <p:spPr>
            <a:xfrm>
              <a:off x="5146766" y="1286236"/>
              <a:ext cx="6078583" cy="37807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2E34042-5138-4515-BA19-BD1332F4B404}"/>
                </a:ext>
              </a:extLst>
            </p:cNvPr>
            <p:cNvSpPr txBox="1"/>
            <p:nvPr/>
          </p:nvSpPr>
          <p:spPr>
            <a:xfrm>
              <a:off x="5250832" y="1772430"/>
              <a:ext cx="2613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</a:rPr>
                <a:t>binary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chemeClr val="bg1"/>
                  </a:solidFill>
                </a:rPr>
                <a:t>=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chemeClr val="bg1"/>
                  </a:solidFill>
                </a:rPr>
                <a:t>[0,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chemeClr val="bg1"/>
                  </a:solidFill>
                </a:rPr>
                <a:t>1,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chemeClr val="bg1"/>
                  </a:solidFill>
                </a:rPr>
                <a:t>2,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chemeClr val="bg1"/>
                  </a:solidFill>
                </a:rPr>
                <a:t>3,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chemeClr val="bg1"/>
                  </a:solidFill>
                </a:rPr>
                <a:t>4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chemeClr val="bg1"/>
                  </a:solidFill>
                </a:rPr>
                <a:t>…]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36061963-4406-45B9-BBCA-6D1656900DB0}"/>
                </a:ext>
              </a:extLst>
            </p:cNvPr>
            <p:cNvCxnSpPr>
              <a:cxnSpLocks/>
              <a:stCxn id="67" idx="3"/>
              <a:endCxn id="69" idx="1"/>
            </p:cNvCxnSpPr>
            <p:nvPr/>
          </p:nvCxnSpPr>
          <p:spPr>
            <a:xfrm>
              <a:off x="7863835" y="1957096"/>
              <a:ext cx="374473" cy="0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3F93283-3380-4C93-AEAD-5560F3ADB1C0}"/>
                </a:ext>
              </a:extLst>
            </p:cNvPr>
            <p:cNvSpPr txBox="1"/>
            <p:nvPr/>
          </p:nvSpPr>
          <p:spPr>
            <a:xfrm>
              <a:off x="8238308" y="1772430"/>
              <a:ext cx="3091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</a:rPr>
                <a:t>binary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chemeClr val="bg1"/>
                  </a:solidFill>
                </a:rPr>
                <a:t>=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chemeClr val="bg1"/>
                  </a:solidFill>
                </a:rPr>
                <a:t>[0,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chemeClr val="bg1"/>
                  </a:solidFill>
                </a:rPr>
                <a:t>1,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chemeClr val="bg1"/>
                  </a:solidFill>
                </a:rPr>
                <a:t>2,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chemeClr val="bg1"/>
                  </a:solidFill>
                </a:rPr>
                <a:t>3,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chemeClr val="bg1"/>
                  </a:solidFill>
                </a:rPr>
                <a:t>4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chemeClr val="bg1"/>
                  </a:solidFill>
                </a:rPr>
                <a:t>… 0, 0]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24114BF-585E-485C-9DC8-3DEF2C333E70}"/>
                </a:ext>
              </a:extLst>
            </p:cNvPr>
            <p:cNvSpPr txBox="1"/>
            <p:nvPr/>
          </p:nvSpPr>
          <p:spPr>
            <a:xfrm>
              <a:off x="7534437" y="1460070"/>
              <a:ext cx="10332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rgbClr val="FFFF00"/>
                  </a:solidFill>
                </a:rPr>
                <a:t>길이 계산 후 패딩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368C6D-65A1-4197-A661-187F44F419FF}"/>
                </a:ext>
              </a:extLst>
            </p:cNvPr>
            <p:cNvSpPr txBox="1"/>
            <p:nvPr/>
          </p:nvSpPr>
          <p:spPr>
            <a:xfrm>
              <a:off x="8603844" y="3416535"/>
              <a:ext cx="236003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bg1"/>
                  </a:solidFill>
                </a:rPr>
                <a:t>binary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chemeClr val="bg1"/>
                  </a:solidFill>
                </a:rPr>
                <a:t>=	[[0,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chemeClr val="bg1"/>
                  </a:solidFill>
                </a:rPr>
                <a:t>1,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chemeClr val="bg1"/>
                  </a:solidFill>
                </a:rPr>
                <a:t>2, …],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endParaRPr lang="en-US" altLang="ko-KR">
                <a:solidFill>
                  <a:schemeClr val="bg1"/>
                </a:solidFill>
              </a:endParaRPr>
            </a:p>
            <a:p>
              <a:pPr algn="ctr"/>
              <a:r>
                <a:rPr lang="en-US" altLang="ko-KR">
                  <a:solidFill>
                    <a:schemeClr val="bg1"/>
                  </a:solidFill>
                </a:rPr>
                <a:t>	[3,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chemeClr val="bg1"/>
                  </a:solidFill>
                </a:rPr>
                <a:t>4,</a:t>
              </a:r>
              <a:r>
                <a:rPr lang="ko-KR" altLang="en-US">
                  <a:solidFill>
                    <a:schemeClr val="bg1"/>
                  </a:solidFill>
                </a:rPr>
                <a:t> </a:t>
              </a:r>
              <a:r>
                <a:rPr lang="en-US" altLang="ko-KR">
                  <a:solidFill>
                    <a:schemeClr val="bg1"/>
                  </a:solidFill>
                </a:rPr>
                <a:t>5, …],</a:t>
              </a:r>
            </a:p>
            <a:p>
              <a:pPr algn="ctr"/>
              <a:r>
                <a:rPr lang="en-US" altLang="ko-KR">
                  <a:solidFill>
                    <a:schemeClr val="bg1"/>
                  </a:solidFill>
                </a:rPr>
                <a:t>              ︙</a:t>
              </a:r>
            </a:p>
            <a:p>
              <a:pPr algn="ctr"/>
              <a:r>
                <a:rPr lang="en-US" altLang="ko-KR">
                  <a:solidFill>
                    <a:schemeClr val="bg1"/>
                  </a:solidFill>
                </a:rPr>
                <a:t>	[…, 0, 0, 0]]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393061BC-DF5A-4253-9283-8A882F4E20F2}"/>
                </a:ext>
              </a:extLst>
            </p:cNvPr>
            <p:cNvCxnSpPr>
              <a:cxnSpLocks/>
              <a:stCxn id="69" idx="2"/>
              <a:endCxn id="71" idx="0"/>
            </p:cNvCxnSpPr>
            <p:nvPr/>
          </p:nvCxnSpPr>
          <p:spPr>
            <a:xfrm flipH="1">
              <a:off x="9783861" y="2141762"/>
              <a:ext cx="1" cy="1274773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59E7B87-52D6-4EFD-A577-51384DABE647}"/>
                </a:ext>
              </a:extLst>
            </p:cNvPr>
            <p:cNvSpPr txBox="1"/>
            <p:nvPr/>
          </p:nvSpPr>
          <p:spPr>
            <a:xfrm>
              <a:off x="9820960" y="2378113"/>
              <a:ext cx="6836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solidFill>
                    <a:srgbClr val="FFFF00"/>
                  </a:solidFill>
                </a:rPr>
                <a:t>2</a:t>
              </a:r>
              <a:r>
                <a:rPr lang="ko-KR" altLang="en-US" sz="1200">
                  <a:solidFill>
                    <a:srgbClr val="FFFF00"/>
                  </a:solidFill>
                </a:rPr>
                <a:t>차원 배열로 변경</a:t>
              </a: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43B6E054-5963-4C85-8F25-D39A9E7539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2057" y="4016699"/>
              <a:ext cx="1088121" cy="0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8FCEAFEF-A096-4408-BCB1-77A263D49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641708"/>
              </p:ext>
            </p:extLst>
          </p:nvPr>
        </p:nvGraphicFramePr>
        <p:xfrm>
          <a:off x="5745682" y="3690609"/>
          <a:ext cx="1292830" cy="1305340"/>
        </p:xfrm>
        <a:graphic>
          <a:graphicData uri="http://schemas.openxmlformats.org/drawingml/2006/table">
            <a:tbl>
              <a:tblPr/>
              <a:tblGrid>
                <a:gridCol w="129283">
                  <a:extLst>
                    <a:ext uri="{9D8B030D-6E8A-4147-A177-3AD203B41FA5}">
                      <a16:colId xmlns:a16="http://schemas.microsoft.com/office/drawing/2014/main" val="2836540584"/>
                    </a:ext>
                  </a:extLst>
                </a:gridCol>
                <a:gridCol w="129283">
                  <a:extLst>
                    <a:ext uri="{9D8B030D-6E8A-4147-A177-3AD203B41FA5}">
                      <a16:colId xmlns:a16="http://schemas.microsoft.com/office/drawing/2014/main" val="3715653542"/>
                    </a:ext>
                  </a:extLst>
                </a:gridCol>
                <a:gridCol w="129283">
                  <a:extLst>
                    <a:ext uri="{9D8B030D-6E8A-4147-A177-3AD203B41FA5}">
                      <a16:colId xmlns:a16="http://schemas.microsoft.com/office/drawing/2014/main" val="337978814"/>
                    </a:ext>
                  </a:extLst>
                </a:gridCol>
                <a:gridCol w="129283">
                  <a:extLst>
                    <a:ext uri="{9D8B030D-6E8A-4147-A177-3AD203B41FA5}">
                      <a16:colId xmlns:a16="http://schemas.microsoft.com/office/drawing/2014/main" val="1660553928"/>
                    </a:ext>
                  </a:extLst>
                </a:gridCol>
                <a:gridCol w="129283">
                  <a:extLst>
                    <a:ext uri="{9D8B030D-6E8A-4147-A177-3AD203B41FA5}">
                      <a16:colId xmlns:a16="http://schemas.microsoft.com/office/drawing/2014/main" val="2873328054"/>
                    </a:ext>
                  </a:extLst>
                </a:gridCol>
                <a:gridCol w="129283">
                  <a:extLst>
                    <a:ext uri="{9D8B030D-6E8A-4147-A177-3AD203B41FA5}">
                      <a16:colId xmlns:a16="http://schemas.microsoft.com/office/drawing/2014/main" val="1558631806"/>
                    </a:ext>
                  </a:extLst>
                </a:gridCol>
                <a:gridCol w="129283">
                  <a:extLst>
                    <a:ext uri="{9D8B030D-6E8A-4147-A177-3AD203B41FA5}">
                      <a16:colId xmlns:a16="http://schemas.microsoft.com/office/drawing/2014/main" val="845639444"/>
                    </a:ext>
                  </a:extLst>
                </a:gridCol>
                <a:gridCol w="129283">
                  <a:extLst>
                    <a:ext uri="{9D8B030D-6E8A-4147-A177-3AD203B41FA5}">
                      <a16:colId xmlns:a16="http://schemas.microsoft.com/office/drawing/2014/main" val="2184645863"/>
                    </a:ext>
                  </a:extLst>
                </a:gridCol>
                <a:gridCol w="129283">
                  <a:extLst>
                    <a:ext uri="{9D8B030D-6E8A-4147-A177-3AD203B41FA5}">
                      <a16:colId xmlns:a16="http://schemas.microsoft.com/office/drawing/2014/main" val="4197411685"/>
                    </a:ext>
                  </a:extLst>
                </a:gridCol>
                <a:gridCol w="129283">
                  <a:extLst>
                    <a:ext uri="{9D8B030D-6E8A-4147-A177-3AD203B41FA5}">
                      <a16:colId xmlns:a16="http://schemas.microsoft.com/office/drawing/2014/main" val="2771871930"/>
                    </a:ext>
                  </a:extLst>
                </a:gridCol>
              </a:tblGrid>
              <a:tr h="130534">
                <a:tc>
                  <a:txBody>
                    <a:bodyPr/>
                    <a:lstStyle/>
                    <a:p>
                      <a:pPr latinLnBrk="1"/>
                      <a:endParaRPr lang="ko-KR" altLang="en-US" sz="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24" marR="49724" marT="24863" marB="248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129161"/>
                  </a:ext>
                </a:extLst>
              </a:tr>
              <a:tr h="130534"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45110"/>
                  </a:ext>
                </a:extLst>
              </a:tr>
              <a:tr h="130534"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716336"/>
                  </a:ext>
                </a:extLst>
              </a:tr>
              <a:tr h="130534"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717804"/>
                  </a:ext>
                </a:extLst>
              </a:tr>
              <a:tr h="130534"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433796"/>
                  </a:ext>
                </a:extLst>
              </a:tr>
              <a:tr h="130534"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16932"/>
                  </a:ext>
                </a:extLst>
              </a:tr>
              <a:tr h="130534"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832574"/>
                  </a:ext>
                </a:extLst>
              </a:tr>
              <a:tr h="130534"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849491"/>
                  </a:ext>
                </a:extLst>
              </a:tr>
              <a:tr h="130534"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521397"/>
                  </a:ext>
                </a:extLst>
              </a:tr>
              <a:tr h="130534"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94530"/>
                  </a:ext>
                </a:extLst>
              </a:tr>
            </a:tbl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0515B3D7-9BC1-43E2-9275-9311FB83C30E}"/>
              </a:ext>
            </a:extLst>
          </p:cNvPr>
          <p:cNvSpPr txBox="1"/>
          <p:nvPr/>
        </p:nvSpPr>
        <p:spPr>
          <a:xfrm>
            <a:off x="7642858" y="3696948"/>
            <a:ext cx="111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FFFF00"/>
                </a:solidFill>
              </a:rPr>
              <a:t>값을 </a:t>
            </a:r>
            <a:r>
              <a:rPr lang="en-US" altLang="ko-KR" sz="1200">
                <a:solidFill>
                  <a:srgbClr val="FFFF00"/>
                </a:solidFill>
              </a:rPr>
              <a:t>0~255</a:t>
            </a:r>
            <a:r>
              <a:rPr lang="ko-KR" altLang="en-US" sz="1200">
                <a:solidFill>
                  <a:srgbClr val="FFFF00"/>
                </a:solidFill>
              </a:rPr>
              <a:t>까지의 색으로 이미지화</a:t>
            </a:r>
          </a:p>
        </p:txBody>
      </p:sp>
    </p:spTree>
    <p:extLst>
      <p:ext uri="{BB962C8B-B14F-4D97-AF65-F5344CB8AC3E}">
        <p14:creationId xmlns:p14="http://schemas.microsoft.com/office/powerpoint/2010/main" val="4103886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11984" y="162214"/>
            <a:ext cx="1048332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Malware Imaging – </a:t>
            </a:r>
            <a:r>
              <a:rPr lang="en-US" altLang="ko-KR" sz="3600" b="1">
                <a:solidFill>
                  <a:srgbClr val="012640"/>
                </a:solidFill>
              </a:rPr>
              <a:t>Incremental Coordinate(IC)</a:t>
            </a:r>
            <a:endParaRPr lang="en-US" altLang="ko-KR" sz="3600" b="1">
              <a:solidFill>
                <a:srgbClr val="012640"/>
              </a:solidFill>
              <a:cs typeface="Arial"/>
            </a:endParaRPr>
          </a:p>
          <a:p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4BEF7B7-1EBA-4FB1-98EF-46CD606E4573}"/>
              </a:ext>
            </a:extLst>
          </p:cNvPr>
          <p:cNvSpPr/>
          <p:nvPr/>
        </p:nvSpPr>
        <p:spPr>
          <a:xfrm>
            <a:off x="5416730" y="1729186"/>
            <a:ext cx="6078583" cy="37807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259E4C-D5D8-4F7E-BDED-52A254F0FBF6}"/>
              </a:ext>
            </a:extLst>
          </p:cNvPr>
          <p:cNvSpPr txBox="1"/>
          <p:nvPr/>
        </p:nvSpPr>
        <p:spPr>
          <a:xfrm>
            <a:off x="5520796" y="2215380"/>
            <a:ext cx="261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binary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=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[0,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1,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2,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3,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4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…]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BE9E8CB-0F09-40A6-B966-EF223B2C19B9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133799" y="2400046"/>
            <a:ext cx="374473" cy="2353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87CBC0-6CD6-46A2-81EB-3F125946C30E}"/>
              </a:ext>
            </a:extLst>
          </p:cNvPr>
          <p:cNvSpPr txBox="1"/>
          <p:nvPr/>
        </p:nvSpPr>
        <p:spPr>
          <a:xfrm>
            <a:off x="8539409" y="2215380"/>
            <a:ext cx="3091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binary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=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[0,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1,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2,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3,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4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… 0]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C40F57-1CAE-485A-B64A-2543E1599D28}"/>
              </a:ext>
            </a:extLst>
          </p:cNvPr>
          <p:cNvSpPr txBox="1"/>
          <p:nvPr/>
        </p:nvSpPr>
        <p:spPr>
          <a:xfrm>
            <a:off x="7804401" y="1894114"/>
            <a:ext cx="1033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FFFF00"/>
                </a:solidFill>
              </a:rPr>
              <a:t>길이 짝수로 변경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82396F-DA87-49AD-8E4D-CB794F866FAD}"/>
              </a:ext>
            </a:extLst>
          </p:cNvPr>
          <p:cNvSpPr txBox="1"/>
          <p:nvPr/>
        </p:nvSpPr>
        <p:spPr>
          <a:xfrm>
            <a:off x="8837669" y="3871950"/>
            <a:ext cx="2405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img_list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=[[0,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1,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2, …],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endParaRPr lang="en-US" altLang="ko-KR">
              <a:solidFill>
                <a:schemeClr val="bg1"/>
              </a:solidFill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</a:rPr>
              <a:t>	[3,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4,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5, …],</a:t>
            </a:r>
          </a:p>
          <a:p>
            <a:pPr algn="ctr"/>
            <a:r>
              <a:rPr lang="en-US" altLang="ko-KR">
                <a:solidFill>
                  <a:schemeClr val="bg1"/>
                </a:solidFill>
              </a:rPr>
              <a:t>              ︙</a:t>
            </a:r>
          </a:p>
          <a:p>
            <a:pPr algn="ctr"/>
            <a:r>
              <a:rPr lang="en-US" altLang="ko-KR">
                <a:solidFill>
                  <a:schemeClr val="bg1"/>
                </a:solidFill>
              </a:rPr>
              <a:t>	[…, 0, 0, 0]]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90F40B3-2071-440B-9A2C-A28E0B0C2A6A}"/>
              </a:ext>
            </a:extLst>
          </p:cNvPr>
          <p:cNvCxnSpPr>
            <a:cxnSpLocks/>
          </p:cNvCxnSpPr>
          <p:nvPr/>
        </p:nvCxnSpPr>
        <p:spPr>
          <a:xfrm flipH="1">
            <a:off x="8611902" y="2666654"/>
            <a:ext cx="481692" cy="487166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7FDFA05-8DD8-4A53-9382-FE526EDA674A}"/>
              </a:ext>
            </a:extLst>
          </p:cNvPr>
          <p:cNvCxnSpPr>
            <a:cxnSpLocks/>
          </p:cNvCxnSpPr>
          <p:nvPr/>
        </p:nvCxnSpPr>
        <p:spPr>
          <a:xfrm flipH="1">
            <a:off x="7662021" y="4459649"/>
            <a:ext cx="1088121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43C8DAB6-7942-436E-8B17-946E38FB2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408117"/>
              </p:ext>
            </p:extLst>
          </p:nvPr>
        </p:nvGraphicFramePr>
        <p:xfrm>
          <a:off x="5819698" y="3806979"/>
          <a:ext cx="1292830" cy="1305340"/>
        </p:xfrm>
        <a:graphic>
          <a:graphicData uri="http://schemas.openxmlformats.org/drawingml/2006/table">
            <a:tbl>
              <a:tblPr/>
              <a:tblGrid>
                <a:gridCol w="129283">
                  <a:extLst>
                    <a:ext uri="{9D8B030D-6E8A-4147-A177-3AD203B41FA5}">
                      <a16:colId xmlns:a16="http://schemas.microsoft.com/office/drawing/2014/main" val="2836540584"/>
                    </a:ext>
                  </a:extLst>
                </a:gridCol>
                <a:gridCol w="129283">
                  <a:extLst>
                    <a:ext uri="{9D8B030D-6E8A-4147-A177-3AD203B41FA5}">
                      <a16:colId xmlns:a16="http://schemas.microsoft.com/office/drawing/2014/main" val="3715653542"/>
                    </a:ext>
                  </a:extLst>
                </a:gridCol>
                <a:gridCol w="129283">
                  <a:extLst>
                    <a:ext uri="{9D8B030D-6E8A-4147-A177-3AD203B41FA5}">
                      <a16:colId xmlns:a16="http://schemas.microsoft.com/office/drawing/2014/main" val="337978814"/>
                    </a:ext>
                  </a:extLst>
                </a:gridCol>
                <a:gridCol w="129283">
                  <a:extLst>
                    <a:ext uri="{9D8B030D-6E8A-4147-A177-3AD203B41FA5}">
                      <a16:colId xmlns:a16="http://schemas.microsoft.com/office/drawing/2014/main" val="1660553928"/>
                    </a:ext>
                  </a:extLst>
                </a:gridCol>
                <a:gridCol w="129283">
                  <a:extLst>
                    <a:ext uri="{9D8B030D-6E8A-4147-A177-3AD203B41FA5}">
                      <a16:colId xmlns:a16="http://schemas.microsoft.com/office/drawing/2014/main" val="2873328054"/>
                    </a:ext>
                  </a:extLst>
                </a:gridCol>
                <a:gridCol w="129283">
                  <a:extLst>
                    <a:ext uri="{9D8B030D-6E8A-4147-A177-3AD203B41FA5}">
                      <a16:colId xmlns:a16="http://schemas.microsoft.com/office/drawing/2014/main" val="1558631806"/>
                    </a:ext>
                  </a:extLst>
                </a:gridCol>
                <a:gridCol w="129283">
                  <a:extLst>
                    <a:ext uri="{9D8B030D-6E8A-4147-A177-3AD203B41FA5}">
                      <a16:colId xmlns:a16="http://schemas.microsoft.com/office/drawing/2014/main" val="845639444"/>
                    </a:ext>
                  </a:extLst>
                </a:gridCol>
                <a:gridCol w="129283">
                  <a:extLst>
                    <a:ext uri="{9D8B030D-6E8A-4147-A177-3AD203B41FA5}">
                      <a16:colId xmlns:a16="http://schemas.microsoft.com/office/drawing/2014/main" val="2184645863"/>
                    </a:ext>
                  </a:extLst>
                </a:gridCol>
                <a:gridCol w="129283">
                  <a:extLst>
                    <a:ext uri="{9D8B030D-6E8A-4147-A177-3AD203B41FA5}">
                      <a16:colId xmlns:a16="http://schemas.microsoft.com/office/drawing/2014/main" val="4197411685"/>
                    </a:ext>
                  </a:extLst>
                </a:gridCol>
                <a:gridCol w="129283">
                  <a:extLst>
                    <a:ext uri="{9D8B030D-6E8A-4147-A177-3AD203B41FA5}">
                      <a16:colId xmlns:a16="http://schemas.microsoft.com/office/drawing/2014/main" val="2771871930"/>
                    </a:ext>
                  </a:extLst>
                </a:gridCol>
              </a:tblGrid>
              <a:tr h="130534">
                <a:tc>
                  <a:txBody>
                    <a:bodyPr/>
                    <a:lstStyle/>
                    <a:p>
                      <a:pPr latinLnBrk="1"/>
                      <a:endParaRPr lang="ko-KR" altLang="en-US" sz="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24" marR="49724" marT="24863" marB="248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129161"/>
                  </a:ext>
                </a:extLst>
              </a:tr>
              <a:tr h="130534"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45110"/>
                  </a:ext>
                </a:extLst>
              </a:tr>
              <a:tr h="130534"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716336"/>
                  </a:ext>
                </a:extLst>
              </a:tr>
              <a:tr h="130534"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717804"/>
                  </a:ext>
                </a:extLst>
              </a:tr>
              <a:tr h="130534"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433796"/>
                  </a:ext>
                </a:extLst>
              </a:tr>
              <a:tr h="130534"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16932"/>
                  </a:ext>
                </a:extLst>
              </a:tr>
              <a:tr h="130534"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832574"/>
                  </a:ext>
                </a:extLst>
              </a:tr>
              <a:tr h="130534"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849491"/>
                  </a:ext>
                </a:extLst>
              </a:tr>
              <a:tr h="130534"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521397"/>
                  </a:ext>
                </a:extLst>
              </a:tr>
              <a:tr h="130534"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 marL="49724" marR="49724" marT="24863" marB="24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094530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5D3E8307-0AAD-48F0-A746-5CDB36B351FB}"/>
              </a:ext>
            </a:extLst>
          </p:cNvPr>
          <p:cNvSpPr txBox="1"/>
          <p:nvPr/>
        </p:nvSpPr>
        <p:spPr>
          <a:xfrm>
            <a:off x="5520796" y="3163140"/>
            <a:ext cx="309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img_list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=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[255, 255, 255, …]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9B1AC5-2A6E-4A97-B491-87B338D86F42}"/>
              </a:ext>
            </a:extLst>
          </p:cNvPr>
          <p:cNvSpPr txBox="1"/>
          <p:nvPr/>
        </p:nvSpPr>
        <p:spPr>
          <a:xfrm>
            <a:off x="8878649" y="2780453"/>
            <a:ext cx="185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FF00"/>
                </a:solidFill>
              </a:rPr>
              <a:t>2byte</a:t>
            </a:r>
            <a:r>
              <a:rPr lang="ko-KR" altLang="en-US" sz="1200">
                <a:solidFill>
                  <a:srgbClr val="FFFF00"/>
                </a:solidFill>
              </a:rPr>
              <a:t>씩 묶어서 해당하는 좌표의 값을 </a:t>
            </a:r>
            <a:r>
              <a:rPr lang="en-US" altLang="ko-KR" sz="1200">
                <a:solidFill>
                  <a:srgbClr val="FFFF00"/>
                </a:solidFill>
              </a:rPr>
              <a:t>-1</a:t>
            </a:r>
            <a:r>
              <a:rPr lang="ko-KR" altLang="en-US" sz="1200">
                <a:solidFill>
                  <a:srgbClr val="FFFF00"/>
                </a:solidFill>
              </a:rPr>
              <a:t>함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5909191-13CB-4BA6-8575-3BD8D96C17D0}"/>
              </a:ext>
            </a:extLst>
          </p:cNvPr>
          <p:cNvCxnSpPr>
            <a:cxnSpLocks/>
          </p:cNvCxnSpPr>
          <p:nvPr/>
        </p:nvCxnSpPr>
        <p:spPr>
          <a:xfrm>
            <a:off x="8611902" y="3541901"/>
            <a:ext cx="461809" cy="301446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CA2A43D-B881-4D34-97B1-4B036455816F}"/>
              </a:ext>
            </a:extLst>
          </p:cNvPr>
          <p:cNvSpPr txBox="1"/>
          <p:nvPr/>
        </p:nvSpPr>
        <p:spPr>
          <a:xfrm>
            <a:off x="8901806" y="3457796"/>
            <a:ext cx="108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FFFF00"/>
                </a:solidFill>
              </a:rPr>
              <a:t>2</a:t>
            </a:r>
            <a:r>
              <a:rPr lang="ko-KR" altLang="en-US" sz="1200">
                <a:solidFill>
                  <a:srgbClr val="FFFF00"/>
                </a:solidFill>
              </a:rPr>
              <a:t>차원 배열로 변경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E49D73-DADE-4C2A-9742-1DEB4D45C7BE}"/>
              </a:ext>
            </a:extLst>
          </p:cNvPr>
          <p:cNvSpPr txBox="1"/>
          <p:nvPr/>
        </p:nvSpPr>
        <p:spPr>
          <a:xfrm>
            <a:off x="7716874" y="3813318"/>
            <a:ext cx="111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FFFF00"/>
                </a:solidFill>
              </a:rPr>
              <a:t>값을 </a:t>
            </a:r>
            <a:r>
              <a:rPr lang="en-US" altLang="ko-KR" sz="1200">
                <a:solidFill>
                  <a:srgbClr val="FFFF00"/>
                </a:solidFill>
              </a:rPr>
              <a:t>0~255</a:t>
            </a:r>
            <a:r>
              <a:rPr lang="ko-KR" altLang="en-US" sz="1200">
                <a:solidFill>
                  <a:srgbClr val="FFFF00"/>
                </a:solidFill>
              </a:rPr>
              <a:t>까지의 색으로 이미지화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9174315-FFE8-4256-8BA8-79540572C780}"/>
              </a:ext>
            </a:extLst>
          </p:cNvPr>
          <p:cNvGrpSpPr/>
          <p:nvPr/>
        </p:nvGrpSpPr>
        <p:grpSpPr>
          <a:xfrm>
            <a:off x="430013" y="2175689"/>
            <a:ext cx="4516239" cy="3057924"/>
            <a:chOff x="340623" y="1286237"/>
            <a:chExt cx="4516239" cy="3057924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D6C9C2CA-EBC3-4CC7-844F-E4B35BEBB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508"/>
            <a:stretch/>
          </p:blipFill>
          <p:spPr>
            <a:xfrm>
              <a:off x="340623" y="1286237"/>
              <a:ext cx="4516239" cy="2362654"/>
            </a:xfrm>
            <a:prstGeom prst="rect">
              <a:avLst/>
            </a:prstGeom>
          </p:spPr>
        </p:pic>
        <p:pic>
          <p:nvPicPr>
            <p:cNvPr id="48" name="그림 47" descr="텍스트이(가) 표시된 사진&#10;&#10;자동 생성된 설명">
              <a:extLst>
                <a:ext uri="{FF2B5EF4-FFF2-40B4-BE49-F238E27FC236}">
                  <a16:creationId xmlns:a16="http://schemas.microsoft.com/office/drawing/2014/main" id="{5F365ED1-DFAC-4982-8234-71EF644C8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610"/>
            <a:stretch/>
          </p:blipFill>
          <p:spPr>
            <a:xfrm>
              <a:off x="340623" y="3648891"/>
              <a:ext cx="4516239" cy="69527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8B318C2-DF14-4929-8C5A-161D59D6B7D0}"/>
              </a:ext>
            </a:extLst>
          </p:cNvPr>
          <p:cNvSpPr txBox="1"/>
          <p:nvPr/>
        </p:nvSpPr>
        <p:spPr>
          <a:xfrm flipH="1">
            <a:off x="1645462" y="5540414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rgbClr val="012640"/>
                </a:solidFill>
              </a:rPr>
              <a:t>Code</a:t>
            </a:r>
            <a:endParaRPr lang="ko-KR" altLang="en-US" b="1">
              <a:solidFill>
                <a:srgbClr val="012640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36939BE-61BC-4340-90BF-4E1763DD4921}"/>
              </a:ext>
            </a:extLst>
          </p:cNvPr>
          <p:cNvCxnSpPr/>
          <p:nvPr/>
        </p:nvCxnSpPr>
        <p:spPr>
          <a:xfrm flipV="1">
            <a:off x="2035353" y="5907057"/>
            <a:ext cx="1305560" cy="73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513925-37A8-40C4-9742-38695D3828B9}"/>
              </a:ext>
            </a:extLst>
          </p:cNvPr>
          <p:cNvSpPr txBox="1"/>
          <p:nvPr/>
        </p:nvSpPr>
        <p:spPr>
          <a:xfrm flipH="1">
            <a:off x="7388764" y="5537725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rgbClr val="012640"/>
                </a:solidFill>
              </a:rPr>
              <a:t>Code Process</a:t>
            </a:r>
            <a:endParaRPr lang="ko-KR" altLang="en-US" b="1">
              <a:solidFill>
                <a:srgbClr val="012640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83A3CE9-C8D4-49A4-923F-92B23D6E72E8}"/>
              </a:ext>
            </a:extLst>
          </p:cNvPr>
          <p:cNvCxnSpPr/>
          <p:nvPr/>
        </p:nvCxnSpPr>
        <p:spPr>
          <a:xfrm flipV="1">
            <a:off x="7778655" y="5904368"/>
            <a:ext cx="1305560" cy="73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142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11985" y="162214"/>
            <a:ext cx="86066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Malware Imaging – SO / IC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C92E16-10E2-46B6-ACFD-C9620990E21B}"/>
              </a:ext>
            </a:extLst>
          </p:cNvPr>
          <p:cNvSpPr/>
          <p:nvPr/>
        </p:nvSpPr>
        <p:spPr>
          <a:xfrm>
            <a:off x="1785257" y="1409521"/>
            <a:ext cx="8682446" cy="4038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571B66-542A-409E-97D0-2B7A98D07F10}"/>
              </a:ext>
            </a:extLst>
          </p:cNvPr>
          <p:cNvSpPr/>
          <p:nvPr/>
        </p:nvSpPr>
        <p:spPr>
          <a:xfrm>
            <a:off x="3142751" y="2463762"/>
            <a:ext cx="2744378" cy="2744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9600E-E94A-4FC3-8370-043A246A8CB9}"/>
              </a:ext>
            </a:extLst>
          </p:cNvPr>
          <p:cNvSpPr txBox="1"/>
          <p:nvPr/>
        </p:nvSpPr>
        <p:spPr>
          <a:xfrm>
            <a:off x="2389899" y="1459862"/>
            <a:ext cx="278120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Stream Order(SO)</a:t>
            </a:r>
            <a:endParaRPr lang="en-US" altLang="ko-KR" sz="20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9C272C-E27B-4C10-B78B-30E84CD8105D}"/>
              </a:ext>
            </a:extLst>
          </p:cNvPr>
          <p:cNvSpPr txBox="1"/>
          <p:nvPr/>
        </p:nvSpPr>
        <p:spPr>
          <a:xfrm>
            <a:off x="6554249" y="1459862"/>
            <a:ext cx="403410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</a:rPr>
              <a:t>Incremental Coordinate(IC)</a:t>
            </a:r>
            <a:endParaRPr lang="en-US" altLang="ko-KR" sz="2000" b="1">
              <a:solidFill>
                <a:schemeClr val="bg1"/>
              </a:solidFill>
              <a:cs typeface="Arial"/>
            </a:endParaRPr>
          </a:p>
        </p:txBody>
      </p:sp>
      <p:pic>
        <p:nvPicPr>
          <p:cNvPr id="41" name="그림 17" descr="실외, 실루엣이(가) 표시된 사진&#10;&#10;자동 생성된 설명">
            <a:extLst>
              <a:ext uri="{FF2B5EF4-FFF2-40B4-BE49-F238E27FC236}">
                <a16:creationId xmlns:a16="http://schemas.microsoft.com/office/drawing/2014/main" id="{2B419BFA-69E9-46E8-B0F1-8585A8B6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899" y="1969739"/>
            <a:ext cx="3259262" cy="3240837"/>
          </a:xfrm>
          <a:prstGeom prst="rect">
            <a:avLst/>
          </a:prstGeom>
        </p:spPr>
      </p:pic>
      <p:pic>
        <p:nvPicPr>
          <p:cNvPr id="45" name="그림 18">
            <a:extLst>
              <a:ext uri="{FF2B5EF4-FFF2-40B4-BE49-F238E27FC236}">
                <a16:creationId xmlns:a16="http://schemas.microsoft.com/office/drawing/2014/main" id="{B4D2F2BC-E6E9-4348-A957-DDBBCFF88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981" y="1995571"/>
            <a:ext cx="3212686" cy="3212686"/>
          </a:xfrm>
          <a:prstGeom prst="rect">
            <a:avLst/>
          </a:prstGeom>
          <a:ln w="127000">
            <a:solidFill>
              <a:srgbClr val="024B80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965425B-C20A-45BF-9E9F-EC5A1499A78E}"/>
              </a:ext>
            </a:extLst>
          </p:cNvPr>
          <p:cNvSpPr txBox="1"/>
          <p:nvPr/>
        </p:nvSpPr>
        <p:spPr>
          <a:xfrm flipH="1">
            <a:off x="7119549" y="5434278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rgbClr val="012640"/>
                </a:solidFill>
              </a:rPr>
              <a:t>IC</a:t>
            </a:r>
            <a:endParaRPr lang="ko-KR" altLang="en-US" b="1">
              <a:solidFill>
                <a:srgbClr val="01264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01D555-2212-4C7A-9A8C-4E2EAFF01525}"/>
              </a:ext>
            </a:extLst>
          </p:cNvPr>
          <p:cNvSpPr txBox="1"/>
          <p:nvPr/>
        </p:nvSpPr>
        <p:spPr>
          <a:xfrm flipH="1">
            <a:off x="2889110" y="5434277"/>
            <a:ext cx="20929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rgbClr val="012640"/>
                </a:solidFill>
                <a:cs typeface="Arial"/>
              </a:rPr>
              <a:t>SO</a:t>
            </a:r>
            <a:endParaRPr lang="ko-KR" altLang="en-US" b="1">
              <a:solidFill>
                <a:srgbClr val="012640"/>
              </a:solidFill>
              <a:cs typeface="Arial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D1CE752-3F3E-4D27-96C7-5A290A64D06A}"/>
              </a:ext>
            </a:extLst>
          </p:cNvPr>
          <p:cNvCxnSpPr>
            <a:cxnSpLocks/>
          </p:cNvCxnSpPr>
          <p:nvPr/>
        </p:nvCxnSpPr>
        <p:spPr>
          <a:xfrm flipV="1">
            <a:off x="3491482" y="5800921"/>
            <a:ext cx="880599" cy="73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16CC41E-E51F-4FE6-BCC0-A4F3C8D96CA1}"/>
              </a:ext>
            </a:extLst>
          </p:cNvPr>
          <p:cNvCxnSpPr>
            <a:cxnSpLocks/>
          </p:cNvCxnSpPr>
          <p:nvPr/>
        </p:nvCxnSpPr>
        <p:spPr>
          <a:xfrm flipV="1">
            <a:off x="7509440" y="5800920"/>
            <a:ext cx="1305560" cy="73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3055506-9809-413B-8DF0-EBB30B37756E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생각 풍선: 구름 모양 2">
            <a:extLst>
              <a:ext uri="{FF2B5EF4-FFF2-40B4-BE49-F238E27FC236}">
                <a16:creationId xmlns:a16="http://schemas.microsoft.com/office/drawing/2014/main" id="{7FC27CCB-C11F-48ED-B378-CD3F90C71475}"/>
              </a:ext>
            </a:extLst>
          </p:cNvPr>
          <p:cNvSpPr/>
          <p:nvPr/>
        </p:nvSpPr>
        <p:spPr>
          <a:xfrm>
            <a:off x="948058" y="1072812"/>
            <a:ext cx="9878141" cy="4472459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SO</a:t>
            </a:r>
            <a:r>
              <a:rPr lang="ko-KR" altLang="en-US" b="1">
                <a:solidFill>
                  <a:schemeClr val="tx1"/>
                </a:solidFill>
              </a:rPr>
              <a:t>를 선택한 이유</a:t>
            </a:r>
            <a:endParaRPr lang="en-US" altLang="ko-KR" b="1">
              <a:solidFill>
                <a:schemeClr val="tx1"/>
              </a:solidFill>
            </a:endParaRPr>
          </a:p>
          <a:p>
            <a:endParaRPr lang="en-US" altLang="ko-KR">
              <a:solidFill>
                <a:schemeClr val="tx1"/>
              </a:solidFill>
            </a:endParaRPr>
          </a:p>
          <a:p>
            <a:pPr marL="1714500" lvl="3" indent="-342900"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</a:rPr>
              <a:t>IC</a:t>
            </a:r>
            <a:r>
              <a:rPr lang="ko-KR" altLang="en-US">
                <a:solidFill>
                  <a:schemeClr val="tx1"/>
                </a:solidFill>
              </a:rPr>
              <a:t> 는 이미지의 크기가 </a:t>
            </a:r>
            <a:r>
              <a:rPr lang="en-US" altLang="ko-KR">
                <a:solidFill>
                  <a:schemeClr val="tx1"/>
                </a:solidFill>
              </a:rPr>
              <a:t>256x256</a:t>
            </a:r>
            <a:r>
              <a:rPr lang="ko-KR" altLang="en-US">
                <a:solidFill>
                  <a:schemeClr val="tx1"/>
                </a:solidFill>
              </a:rPr>
              <a:t>으로 제한됨 </a:t>
            </a:r>
            <a:r>
              <a:rPr lang="en-US" altLang="ko-KR">
                <a:solidFill>
                  <a:schemeClr val="tx1"/>
                </a:solidFill>
              </a:rPr>
              <a:t>  -&gt; binary</a:t>
            </a:r>
            <a:r>
              <a:rPr lang="ko-KR" altLang="en-US">
                <a:solidFill>
                  <a:schemeClr val="tx1"/>
                </a:solidFill>
              </a:rPr>
              <a:t>를 담기 부족</a:t>
            </a:r>
            <a:endParaRPr lang="en-US" altLang="ko-KR">
              <a:solidFill>
                <a:schemeClr val="tx1"/>
              </a:solidFill>
            </a:endParaRPr>
          </a:p>
          <a:p>
            <a:pPr marL="1714500" lvl="3" indent="-342900">
              <a:buFont typeface="+mj-lt"/>
              <a:buAutoNum type="arabicPeriod"/>
            </a:pPr>
            <a:endParaRPr lang="en-US" altLang="ko-KR">
              <a:solidFill>
                <a:schemeClr val="tx1"/>
              </a:solidFill>
            </a:endParaRPr>
          </a:p>
          <a:p>
            <a:pPr marL="1714500" lvl="3" indent="-342900">
              <a:buFont typeface="+mj-lt"/>
              <a:buAutoNum type="arabicPeriod"/>
            </a:pPr>
            <a:r>
              <a:rPr lang="en-US" altLang="ko-KR">
                <a:solidFill>
                  <a:schemeClr val="tx1"/>
                </a:solidFill>
              </a:rPr>
              <a:t>IC</a:t>
            </a:r>
            <a:r>
              <a:rPr lang="ko-KR" altLang="en-US">
                <a:solidFill>
                  <a:schemeClr val="tx1"/>
                </a:solidFill>
              </a:rPr>
              <a:t>는 빈도수만 체크 가능</a:t>
            </a:r>
            <a:r>
              <a:rPr lang="en-US" altLang="ko-KR">
                <a:solidFill>
                  <a:schemeClr val="tx1"/>
                </a:solidFill>
              </a:rPr>
              <a:t> 	                            -&gt; opcode</a:t>
            </a:r>
            <a:r>
              <a:rPr lang="ko-KR" altLang="en-US">
                <a:solidFill>
                  <a:schemeClr val="tx1"/>
                </a:solidFill>
              </a:rPr>
              <a:t>들의 패턴을 알기 위해서는 </a:t>
            </a:r>
            <a:r>
              <a:rPr lang="en-US" altLang="ko-KR">
                <a:solidFill>
                  <a:schemeClr val="tx1"/>
                </a:solidFill>
              </a:rPr>
              <a:t>SO </a:t>
            </a:r>
            <a:r>
              <a:rPr lang="ko-KR" altLang="en-US">
                <a:solidFill>
                  <a:schemeClr val="tx1"/>
                </a:solidFill>
              </a:rPr>
              <a:t>방식이 맞다고 생각함</a:t>
            </a:r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 descr="[speed output image]">
            <a:extLst>
              <a:ext uri="{FF2B5EF4-FFF2-40B4-BE49-F238E27FC236}">
                <a16:creationId xmlns:a16="http://schemas.microsoft.com/office/drawing/2014/main" id="{EE7EA5A1-5815-4158-9FFA-B9458F974E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8A2A9E-7355-40C4-BDAE-5AF9E61A13E6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968AB62-225B-4817-8982-7DDF7A2D35CC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DB4A4E2-6164-452F-ADD7-C900239DD1AC}"/>
                </a:ext>
              </a:extLst>
            </p:cNvPr>
            <p:cNvGrpSpPr/>
            <p:nvPr/>
          </p:nvGrpSpPr>
          <p:grpSpPr>
            <a:xfrm>
              <a:off x="657911" y="3708260"/>
              <a:ext cx="1972784" cy="1359564"/>
              <a:chOff x="2700072" y="2021840"/>
              <a:chExt cx="2686289" cy="185128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A3F701-CD23-4A5F-ACE8-71F44626C8F7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</a:rPr>
                  <a:t>Part 5,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AE27E0-26D3-422D-AC5A-D2CE4D4C2F25}"/>
                  </a:ext>
                </a:extLst>
              </p:cNvPr>
              <p:cNvSpPr txBox="1"/>
              <p:nvPr/>
            </p:nvSpPr>
            <p:spPr>
              <a:xfrm>
                <a:off x="2700072" y="2741576"/>
                <a:ext cx="2686289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Result</a:t>
                </a:r>
                <a:endParaRPr lang="ko-KR" altLang="en-US" sz="4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383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415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 1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3E95E4E-056B-44E0-B5F0-54F9D3F64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759995"/>
              </p:ext>
            </p:extLst>
          </p:nvPr>
        </p:nvGraphicFramePr>
        <p:xfrm>
          <a:off x="339661" y="1131679"/>
          <a:ext cx="5938525" cy="171593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7705">
                  <a:extLst>
                    <a:ext uri="{9D8B030D-6E8A-4147-A177-3AD203B41FA5}">
                      <a16:colId xmlns:a16="http://schemas.microsoft.com/office/drawing/2014/main" val="919314335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4150738448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268536403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3760237918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2835362132"/>
                    </a:ext>
                  </a:extLst>
                </a:gridCol>
              </a:tblGrid>
              <a:tr h="857968"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6557" marR="116557" marT="58279" marB="58279">
                    <a:lnL w="12700" cmpd="sng">
                      <a:noFill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6557" marR="116557" marT="58279" marB="5827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6557" marR="116557" marT="58279" marB="5827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6557" marR="116557" marT="58279" marB="5827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6557" marR="116557" marT="58279" marB="5827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44044422"/>
                  </a:ext>
                </a:extLst>
              </a:tr>
              <a:tr h="85796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>
                          <a:solidFill>
                            <a:srgbClr val="012640"/>
                          </a:solidFill>
                        </a:rPr>
                        <a:t>AgentTesla.exe</a:t>
                      </a:r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 anchor="ctr">
                    <a:lnL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>
                          <a:solidFill>
                            <a:srgbClr val="012640"/>
                          </a:solidFill>
                        </a:rPr>
                        <a:t>.doc</a:t>
                      </a:r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782577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0390952-E16E-4437-BB0C-6B069A0E8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076266"/>
              </p:ext>
            </p:extLst>
          </p:nvPr>
        </p:nvGraphicFramePr>
        <p:xfrm>
          <a:off x="5913814" y="2847615"/>
          <a:ext cx="5938525" cy="171593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7705">
                  <a:extLst>
                    <a:ext uri="{9D8B030D-6E8A-4147-A177-3AD203B41FA5}">
                      <a16:colId xmlns:a16="http://schemas.microsoft.com/office/drawing/2014/main" val="1289827804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1538535199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77690804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1675406152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3624714193"/>
                    </a:ext>
                  </a:extLst>
                </a:gridCol>
              </a:tblGrid>
              <a:tr h="857968">
                <a:tc>
                  <a:txBody>
                    <a:bodyPr/>
                    <a:lstStyle/>
                    <a:p>
                      <a:pPr latinLnBrk="1"/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>
                    <a:lnL w="12700" cmpd="sng">
                      <a:noFill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blipFill>
                      <a:blip r:embed="rId1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4430481"/>
                  </a:ext>
                </a:extLst>
              </a:tr>
              <a:tr h="85796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>
                          <a:solidFill>
                            <a:srgbClr val="012640"/>
                          </a:solidFill>
                        </a:rPr>
                        <a:t>Formbook.exe</a:t>
                      </a:r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 anchor="ctr">
                    <a:lnL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marL="116557" marR="116557" marT="58279" marB="58279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marL="116557" marR="116557" marT="58279" marB="58279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marL="116557" marR="116557" marT="58279" marB="5827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300" b="1">
                          <a:solidFill>
                            <a:srgbClr val="012640"/>
                          </a:solidFill>
                        </a:rPr>
                        <a:t>.ace</a:t>
                      </a:r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3455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3951397-0375-48A8-A305-4DDC72183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299367"/>
              </p:ext>
            </p:extLst>
          </p:nvPr>
        </p:nvGraphicFramePr>
        <p:xfrm>
          <a:off x="339660" y="4563551"/>
          <a:ext cx="5938525" cy="171593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7705">
                  <a:extLst>
                    <a:ext uri="{9D8B030D-6E8A-4147-A177-3AD203B41FA5}">
                      <a16:colId xmlns:a16="http://schemas.microsoft.com/office/drawing/2014/main" val="4263576357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3126059283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636784537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976085157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2677687926"/>
                    </a:ext>
                  </a:extLst>
                </a:gridCol>
              </a:tblGrid>
              <a:tr h="857968">
                <a:tc>
                  <a:txBody>
                    <a:bodyPr/>
                    <a:lstStyle/>
                    <a:p>
                      <a:pPr latinLnBrk="1"/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>
                    <a:lnL w="12700" cmpd="sng">
                      <a:noFill/>
                    </a:lnL>
                    <a:lnB w="12700" cmpd="sng">
                      <a:noFill/>
                    </a:lnB>
                    <a:blipFill>
                      <a:blip r:embed="rId1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>
                    <a:lnB w="12700" cmpd="sng">
                      <a:noFill/>
                    </a:lnB>
                    <a:blipFill>
                      <a:blip r:embed="rId1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>
                    <a:lnB w="12700" cmpd="sng">
                      <a:noFill/>
                    </a:lnB>
                    <a:blipFill>
                      <a:blip r:embed="rId1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blipFill>
                      <a:blip r:embed="rId1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blipFill>
                      <a:blip r:embed="rId17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86826349"/>
                  </a:ext>
                </a:extLst>
              </a:tr>
              <a:tr h="85796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>
                          <a:solidFill>
                            <a:srgbClr val="012640"/>
                          </a:solidFill>
                        </a:rPr>
                        <a:t>CobaltStrike.exe</a:t>
                      </a:r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 anchor="ctr">
                    <a:lnL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>
                          <a:solidFill>
                            <a:srgbClr val="012640"/>
                          </a:solidFill>
                        </a:rPr>
                        <a:t>.ps1</a:t>
                      </a:r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80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6415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Result 2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9821CEF-D7F7-4A32-8368-B86EFE943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358651"/>
              </p:ext>
            </p:extLst>
          </p:nvPr>
        </p:nvGraphicFramePr>
        <p:xfrm>
          <a:off x="5862320" y="1176918"/>
          <a:ext cx="5938525" cy="171593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7705">
                  <a:extLst>
                    <a:ext uri="{9D8B030D-6E8A-4147-A177-3AD203B41FA5}">
                      <a16:colId xmlns:a16="http://schemas.microsoft.com/office/drawing/2014/main" val="1634654210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3186708720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1010865472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2828686215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3601047989"/>
                    </a:ext>
                  </a:extLst>
                </a:gridCol>
              </a:tblGrid>
              <a:tr h="857968"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6557" marR="116557" marT="58279" marB="5827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mpd="sng">
                      <a:noFill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6557" marR="116557" marT="58279" marB="58279">
                    <a:lnB w="12700" cmpd="sng">
                      <a:noFill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6557" marR="116557" marT="58279" marB="58279">
                    <a:lnB w="12700" cmpd="sng">
                      <a:noFill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6557" marR="116557" marT="58279" marB="5827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6557" marR="116557" marT="58279" marB="5827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984475003"/>
                  </a:ext>
                </a:extLst>
              </a:tr>
              <a:tr h="85796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>
                          <a:solidFill>
                            <a:srgbClr val="012640"/>
                          </a:solidFill>
                        </a:rPr>
                        <a:t>Loki.exe</a:t>
                      </a:r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Async</a:t>
                      </a:r>
                      <a:br>
                        <a:rPr lang="en-US" altLang="ko-KR" sz="1600"/>
                      </a:br>
                      <a:r>
                        <a:rPr lang="en-US" altLang="ko-KR" sz="1600"/>
                        <a:t>RAT</a:t>
                      </a:r>
                      <a:endParaRPr lang="ko-KR" altLang="en-US" sz="1600"/>
                    </a:p>
                  </a:txBody>
                  <a:tcPr marL="116557" marR="116557" marT="58279" marB="58279"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Form</a:t>
                      </a:r>
                      <a:br>
                        <a:rPr lang="en-US" altLang="ko-KR" sz="1600"/>
                      </a:br>
                      <a:r>
                        <a:rPr lang="en-US" altLang="ko-KR" sz="1600"/>
                        <a:t>book</a:t>
                      </a:r>
                      <a:endParaRPr lang="ko-KR" altLang="en-US" sz="1600"/>
                    </a:p>
                  </a:txBody>
                  <a:tcPr marL="116557" marR="116557" marT="58279" marB="58279"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Bit</a:t>
                      </a:r>
                      <a:br>
                        <a:rPr lang="en-US" altLang="ko-KR" sz="1600"/>
                      </a:br>
                      <a:r>
                        <a:rPr lang="en-US" altLang="ko-KR" sz="1600"/>
                        <a:t>RAT</a:t>
                      </a:r>
                      <a:endParaRPr lang="ko-KR" altLang="en-US" sz="1600"/>
                    </a:p>
                  </a:txBody>
                  <a:tcPr marL="116557" marR="116557" marT="58279" marB="5827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>
                          <a:solidFill>
                            <a:srgbClr val="012640"/>
                          </a:solidFill>
                        </a:rPr>
                        <a:t>.iso</a:t>
                      </a:r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559962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04E1975-7A20-4B1E-9311-37C5A8DEF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190663"/>
              </p:ext>
            </p:extLst>
          </p:nvPr>
        </p:nvGraphicFramePr>
        <p:xfrm>
          <a:off x="391155" y="2866662"/>
          <a:ext cx="5938525" cy="171593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7705">
                  <a:extLst>
                    <a:ext uri="{9D8B030D-6E8A-4147-A177-3AD203B41FA5}">
                      <a16:colId xmlns:a16="http://schemas.microsoft.com/office/drawing/2014/main" val="2287260204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1946161177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3114107030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534606960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4236482922"/>
                    </a:ext>
                  </a:extLst>
                </a:gridCol>
              </a:tblGrid>
              <a:tr h="857968">
                <a:tc>
                  <a:txBody>
                    <a:bodyPr/>
                    <a:lstStyle/>
                    <a:p>
                      <a:pPr latinLnBrk="1"/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mpd="sng">
                      <a:noFill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>
                    <a:lnB w="12700" cmpd="sng">
                      <a:noFill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mpd="sng">
                      <a:noFill/>
                    </a:lnB>
                    <a:blipFill>
                      <a:blip r:embed="rId1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4089823983"/>
                  </a:ext>
                </a:extLst>
              </a:tr>
              <a:tr h="85796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300" b="1">
                          <a:solidFill>
                            <a:srgbClr val="012640"/>
                          </a:solidFill>
                        </a:rPr>
                        <a:t>GuLoader.exe</a:t>
                      </a:r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Pony</a:t>
                      </a:r>
                      <a:endParaRPr lang="ko-KR" altLang="en-US" sz="1600"/>
                    </a:p>
                  </a:txBody>
                  <a:tcPr marL="116557" marR="116557" marT="58279" marB="58279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/>
                    </a:p>
                  </a:txBody>
                  <a:tcPr marL="116557" marR="116557" marT="58279" marB="5827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>
                          <a:solidFill>
                            <a:srgbClr val="012640"/>
                          </a:solidFill>
                        </a:rPr>
                        <a:t>Gozi.exe</a:t>
                      </a:r>
                      <a:endParaRPr lang="ko-KR" altLang="en-US" sz="18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>
                          <a:solidFill>
                            <a:srgbClr val="012640"/>
                          </a:solidFill>
                        </a:rPr>
                        <a:t>.</a:t>
                      </a:r>
                      <a:r>
                        <a:rPr lang="en-US" altLang="ko-KR" sz="2300" b="1" err="1">
                          <a:solidFill>
                            <a:srgbClr val="012640"/>
                          </a:solidFill>
                        </a:rPr>
                        <a:t>dll</a:t>
                      </a:r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67446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CB2E44D-F5B1-4717-A393-E5155E6BA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109387"/>
              </p:ext>
            </p:extLst>
          </p:nvPr>
        </p:nvGraphicFramePr>
        <p:xfrm>
          <a:off x="5862319" y="4582598"/>
          <a:ext cx="5938525" cy="171593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7705">
                  <a:extLst>
                    <a:ext uri="{9D8B030D-6E8A-4147-A177-3AD203B41FA5}">
                      <a16:colId xmlns:a16="http://schemas.microsoft.com/office/drawing/2014/main" val="1081762297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2474629603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1414470846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4032674294"/>
                    </a:ext>
                  </a:extLst>
                </a:gridCol>
                <a:gridCol w="1187705">
                  <a:extLst>
                    <a:ext uri="{9D8B030D-6E8A-4147-A177-3AD203B41FA5}">
                      <a16:colId xmlns:a16="http://schemas.microsoft.com/office/drawing/2014/main" val="4047547735"/>
                    </a:ext>
                  </a:extLst>
                </a:gridCol>
              </a:tblGrid>
              <a:tr h="857968">
                <a:tc>
                  <a:txBody>
                    <a:bodyPr/>
                    <a:lstStyle/>
                    <a:p>
                      <a:pPr latinLnBrk="1"/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mpd="sng">
                      <a:noFill/>
                    </a:lnB>
                    <a:blipFill>
                      <a:blip r:embed="rId1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1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blipFill>
                      <a:blip r:embed="rId1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blipFill>
                      <a:blip r:embed="rId1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mpd="sng">
                      <a:noFill/>
                    </a:lnB>
                    <a:blipFill>
                      <a:blip r:embed="rId17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784815870"/>
                  </a:ext>
                </a:extLst>
              </a:tr>
              <a:tr h="85796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>
                          <a:solidFill>
                            <a:srgbClr val="012640"/>
                          </a:solidFill>
                        </a:rPr>
                        <a:t>RemcosRAT.exe</a:t>
                      </a:r>
                      <a:endParaRPr lang="ko-KR" altLang="en-US" sz="2300" b="1">
                        <a:solidFill>
                          <a:srgbClr val="012640"/>
                        </a:solidFill>
                      </a:endParaRPr>
                    </a:p>
                  </a:txBody>
                  <a:tcPr marL="116557" marR="116557" marT="58279" marB="5827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116557" marR="116557" marT="58279" marB="58279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116557" marR="116557" marT="58279" marB="5827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>
                          <a:solidFill>
                            <a:srgbClr val="012640"/>
                          </a:solidFill>
                          <a:latin typeface="+mn-lt"/>
                        </a:rPr>
                        <a:t>.zip</a:t>
                      </a:r>
                      <a:endParaRPr lang="ko-KR" altLang="en-US" sz="2300" b="1">
                        <a:solidFill>
                          <a:srgbClr val="012640"/>
                        </a:solidFill>
                        <a:latin typeface="+mn-lt"/>
                      </a:endParaRPr>
                    </a:p>
                  </a:txBody>
                  <a:tcPr marL="116557" marR="116557" marT="58279" marB="58279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>
                          <a:solidFill>
                            <a:srgbClr val="012640"/>
                          </a:solidFill>
                          <a:latin typeface="+mn-lt"/>
                        </a:rPr>
                        <a:t>.doc</a:t>
                      </a:r>
                      <a:endParaRPr lang="ko-KR" altLang="en-US" sz="2300" b="1">
                        <a:solidFill>
                          <a:srgbClr val="012640"/>
                        </a:solidFill>
                        <a:latin typeface="+mn-lt"/>
                      </a:endParaRPr>
                    </a:p>
                  </a:txBody>
                  <a:tcPr marL="116557" marR="116557" marT="58279" marB="58279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07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271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59116"/>
            <a:ext cx="928314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Result – clustering</a:t>
            </a:r>
          </a:p>
          <a:p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8366D8-5484-401E-9D35-02FC06FB8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9" t="18711" r="9240" b="71804"/>
          <a:stretch/>
        </p:blipFill>
        <p:spPr bwMode="auto">
          <a:xfrm>
            <a:off x="688341" y="1470478"/>
            <a:ext cx="8126813" cy="65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A013E62-46DA-45F8-8F6D-DAB04695D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9" t="45417" r="9240" b="45099"/>
          <a:stretch/>
        </p:blipFill>
        <p:spPr bwMode="auto">
          <a:xfrm>
            <a:off x="688340" y="2529962"/>
            <a:ext cx="8126813" cy="65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01FFE7A-9E74-4B2B-8CB5-665DBA0F8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1" t="71527" r="9389" b="18989"/>
          <a:stretch/>
        </p:blipFill>
        <p:spPr bwMode="auto">
          <a:xfrm>
            <a:off x="688339" y="3538014"/>
            <a:ext cx="8126813" cy="65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FE46E6-FF58-4AB9-8BC1-75E686E1B45F}"/>
              </a:ext>
            </a:extLst>
          </p:cNvPr>
          <p:cNvSpPr/>
          <p:nvPr/>
        </p:nvSpPr>
        <p:spPr>
          <a:xfrm>
            <a:off x="688339" y="1470478"/>
            <a:ext cx="6064590" cy="5817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FBBEB7-6C91-4129-B7A8-42DA6DF3C3C6}"/>
              </a:ext>
            </a:extLst>
          </p:cNvPr>
          <p:cNvSpPr txBox="1"/>
          <p:nvPr/>
        </p:nvSpPr>
        <p:spPr>
          <a:xfrm>
            <a:off x="608410" y="1089577"/>
            <a:ext cx="208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err="1">
                <a:solidFill>
                  <a:srgbClr val="FF0000"/>
                </a:solidFill>
              </a:rPr>
              <a:t>AgentTesla</a:t>
            </a:r>
            <a:endParaRPr lang="ko-KR" altLang="en-US" b="1">
              <a:solidFill>
                <a:srgbClr val="FF0000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F2CB377-6B8F-4287-B398-24637FBB4C5C}"/>
              </a:ext>
            </a:extLst>
          </p:cNvPr>
          <p:cNvGrpSpPr/>
          <p:nvPr/>
        </p:nvGrpSpPr>
        <p:grpSpPr>
          <a:xfrm>
            <a:off x="688339" y="1470478"/>
            <a:ext cx="8136336" cy="1658475"/>
            <a:chOff x="1005839" y="1457778"/>
            <a:chExt cx="8136336" cy="165847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EB96291-B58A-4676-8FDC-5BB2E4A529F0}"/>
                </a:ext>
              </a:extLst>
            </p:cNvPr>
            <p:cNvSpPr/>
            <p:nvPr/>
          </p:nvSpPr>
          <p:spPr>
            <a:xfrm>
              <a:off x="7105650" y="1457778"/>
              <a:ext cx="2027002" cy="58178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449EEF9-A301-453C-B6D1-17737D6AA806}"/>
                </a:ext>
              </a:extLst>
            </p:cNvPr>
            <p:cNvSpPr/>
            <p:nvPr/>
          </p:nvSpPr>
          <p:spPr>
            <a:xfrm>
              <a:off x="1005839" y="2534467"/>
              <a:ext cx="4051936" cy="58178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2A8E70C-A6D6-41BD-AAF4-D7865DA1CC69}"/>
                </a:ext>
              </a:extLst>
            </p:cNvPr>
            <p:cNvGrpSpPr/>
            <p:nvPr/>
          </p:nvGrpSpPr>
          <p:grpSpPr>
            <a:xfrm>
              <a:off x="1005839" y="2017193"/>
              <a:ext cx="6101756" cy="517274"/>
              <a:chOff x="1005839" y="2017193"/>
              <a:chExt cx="6101756" cy="517274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0FAAAF20-2F4B-45F0-9885-DCE6D69DF12C}"/>
                  </a:ext>
                </a:extLst>
              </p:cNvPr>
              <p:cNvCxnSpPr/>
              <p:nvPr/>
            </p:nvCxnSpPr>
            <p:spPr>
              <a:xfrm flipH="1">
                <a:off x="1007784" y="2191357"/>
                <a:ext cx="6099811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6D7267CC-2B71-471C-9E21-C4B5FC44A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839" y="2191357"/>
                <a:ext cx="0" cy="34311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465A3C2A-9A1C-4D29-8FBA-C0CCCD11E4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5650" y="2017193"/>
                <a:ext cx="0" cy="174164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CAD303B-3CC1-4EC5-A414-B37D3968F850}"/>
                </a:ext>
              </a:extLst>
            </p:cNvPr>
            <p:cNvCxnSpPr>
              <a:cxnSpLocks/>
            </p:cNvCxnSpPr>
            <p:nvPr/>
          </p:nvCxnSpPr>
          <p:spPr>
            <a:xfrm>
              <a:off x="1012982" y="2529168"/>
              <a:ext cx="4032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B87A749-4227-4C99-8D54-BD1E546BFD1A}"/>
                </a:ext>
              </a:extLst>
            </p:cNvPr>
            <p:cNvCxnSpPr>
              <a:cxnSpLocks/>
            </p:cNvCxnSpPr>
            <p:nvPr/>
          </p:nvCxnSpPr>
          <p:spPr>
            <a:xfrm>
              <a:off x="7115174" y="2042226"/>
              <a:ext cx="202700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C4A17A9-C807-4D66-9D51-B08E84DE218D}"/>
                </a:ext>
              </a:extLst>
            </p:cNvPr>
            <p:cNvGrpSpPr/>
            <p:nvPr/>
          </p:nvGrpSpPr>
          <p:grpSpPr>
            <a:xfrm>
              <a:off x="5048250" y="2029735"/>
              <a:ext cx="4084400" cy="514252"/>
              <a:chOff x="662408" y="2052106"/>
              <a:chExt cx="4084400" cy="514252"/>
            </a:xfrm>
          </p:grpSpPr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CDECF43E-589B-4307-A3EC-C72F0A77F3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808" y="2052106"/>
                <a:ext cx="0" cy="323243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89FBB767-9073-4A4B-905D-EDE041FCC3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408" y="2362807"/>
                <a:ext cx="4084400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1B2A5DF7-7E15-4651-96A1-ABD0EAC46A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34" y="2362807"/>
                <a:ext cx="0" cy="203551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9855C3E-852D-48F3-806E-FFA4F8D3E811}"/>
              </a:ext>
            </a:extLst>
          </p:cNvPr>
          <p:cNvGrpSpPr/>
          <p:nvPr/>
        </p:nvGrpSpPr>
        <p:grpSpPr>
          <a:xfrm>
            <a:off x="608410" y="2539937"/>
            <a:ext cx="8126812" cy="1987294"/>
            <a:chOff x="1005839" y="534051"/>
            <a:chExt cx="8126812" cy="1987294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53ED517F-2F46-471F-9AD1-96BF692A30A8}"/>
                </a:ext>
              </a:extLst>
            </p:cNvPr>
            <p:cNvCxnSpPr>
              <a:cxnSpLocks/>
            </p:cNvCxnSpPr>
            <p:nvPr/>
          </p:nvCxnSpPr>
          <p:spPr>
            <a:xfrm>
              <a:off x="7100947" y="2042226"/>
              <a:ext cx="203170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94C6788-7019-4ADF-B80B-0DB7057CEAD5}"/>
                </a:ext>
              </a:extLst>
            </p:cNvPr>
            <p:cNvSpPr/>
            <p:nvPr/>
          </p:nvSpPr>
          <p:spPr>
            <a:xfrm>
              <a:off x="1104333" y="1543927"/>
              <a:ext cx="4051936" cy="581786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A65DEF8-C8C8-4102-B27C-BF4185E010BC}"/>
                </a:ext>
              </a:extLst>
            </p:cNvPr>
            <p:cNvGrpSpPr/>
            <p:nvPr/>
          </p:nvGrpSpPr>
          <p:grpSpPr>
            <a:xfrm>
              <a:off x="1095293" y="909596"/>
              <a:ext cx="4079540" cy="739046"/>
              <a:chOff x="1095293" y="909596"/>
              <a:chExt cx="4079540" cy="739046"/>
            </a:xfrm>
          </p:grpSpPr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3E066818-750C-4C22-BA3E-6CDA82F7E7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4833" y="909596"/>
                <a:ext cx="0" cy="264918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DD4D3A11-12BD-490A-8004-08CA38C8DB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4333" y="1174514"/>
                <a:ext cx="0" cy="474128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EA65C88D-C4DB-4317-99A1-C0DE1C3F8B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95293" y="1174514"/>
                <a:ext cx="4079540" cy="0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F017E4B-3D1C-46F8-A4C2-76C2B2BE67FC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39" y="2521345"/>
              <a:ext cx="4063408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33D5480-E121-492E-9764-7F8FF543BBD3}"/>
                </a:ext>
              </a:extLst>
            </p:cNvPr>
            <p:cNvGrpSpPr/>
            <p:nvPr/>
          </p:nvGrpSpPr>
          <p:grpSpPr>
            <a:xfrm>
              <a:off x="5147230" y="1042055"/>
              <a:ext cx="3653872" cy="610898"/>
              <a:chOff x="761388" y="1064426"/>
              <a:chExt cx="3653872" cy="610898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42787011-E310-4631-B5B9-F078F58BA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5260" y="1064426"/>
                <a:ext cx="0" cy="410492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858DEB1A-8BFA-4647-9DE0-A03717048C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1388" y="1474918"/>
                <a:ext cx="3653871" cy="1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DE9F4434-A34C-4B05-96AE-089D906651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941" y="1471773"/>
                <a:ext cx="0" cy="203551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6202CB-973C-4B9A-BFDA-900C4781FCB2}"/>
                </a:ext>
              </a:extLst>
            </p:cNvPr>
            <p:cNvSpPr/>
            <p:nvPr/>
          </p:nvSpPr>
          <p:spPr>
            <a:xfrm>
              <a:off x="5174833" y="534051"/>
              <a:ext cx="3626268" cy="581786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8F1283F-2C2F-4C82-BAA1-E0B51DF66BC8}"/>
              </a:ext>
            </a:extLst>
          </p:cNvPr>
          <p:cNvCxnSpPr>
            <a:cxnSpLocks/>
          </p:cNvCxnSpPr>
          <p:nvPr/>
        </p:nvCxnSpPr>
        <p:spPr>
          <a:xfrm>
            <a:off x="718345" y="3549246"/>
            <a:ext cx="403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8AA8EF62-4AFE-4A0A-A423-61A2B33CD2D5}"/>
              </a:ext>
            </a:extLst>
          </p:cNvPr>
          <p:cNvCxnSpPr>
            <a:cxnSpLocks/>
          </p:cNvCxnSpPr>
          <p:nvPr/>
        </p:nvCxnSpPr>
        <p:spPr>
          <a:xfrm>
            <a:off x="4786929" y="3121939"/>
            <a:ext cx="36072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9F77FF81-5372-4A41-8A26-F368742E4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26642" r="9332" b="68273"/>
          <a:stretch/>
        </p:blipFill>
        <p:spPr bwMode="auto">
          <a:xfrm>
            <a:off x="642145" y="4572272"/>
            <a:ext cx="11097266" cy="47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6">
            <a:extLst>
              <a:ext uri="{FF2B5EF4-FFF2-40B4-BE49-F238E27FC236}">
                <a16:creationId xmlns:a16="http://schemas.microsoft.com/office/drawing/2014/main" id="{E73240D3-3584-4464-BE6B-835553DC3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3" t="67948" r="9196" b="26967"/>
          <a:stretch/>
        </p:blipFill>
        <p:spPr bwMode="auto">
          <a:xfrm>
            <a:off x="661195" y="5543947"/>
            <a:ext cx="11097266" cy="47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86EE990-7CCD-43FD-9F97-62D2755E0695}"/>
              </a:ext>
            </a:extLst>
          </p:cNvPr>
          <p:cNvSpPr/>
          <p:nvPr/>
        </p:nvSpPr>
        <p:spPr>
          <a:xfrm>
            <a:off x="699295" y="4572272"/>
            <a:ext cx="3688555" cy="144784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39319CF-9B54-4451-B519-7E40B868A511}"/>
              </a:ext>
            </a:extLst>
          </p:cNvPr>
          <p:cNvSpPr/>
          <p:nvPr/>
        </p:nvSpPr>
        <p:spPr>
          <a:xfrm>
            <a:off x="4406900" y="5543947"/>
            <a:ext cx="7351561" cy="484230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510AF5D-530B-41D2-ABE1-06C748DBDF98}"/>
              </a:ext>
            </a:extLst>
          </p:cNvPr>
          <p:cNvSpPr txBox="1"/>
          <p:nvPr/>
        </p:nvSpPr>
        <p:spPr>
          <a:xfrm>
            <a:off x="6744414" y="1121381"/>
            <a:ext cx="208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C000"/>
                </a:solidFill>
              </a:rPr>
              <a:t>Formbook</a:t>
            </a:r>
            <a:endParaRPr lang="ko-KR" altLang="en-US" b="1">
              <a:solidFill>
                <a:srgbClr val="FFC000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A5A8343-F0AB-4F99-9CFF-0C75CEFA3BDC}"/>
              </a:ext>
            </a:extLst>
          </p:cNvPr>
          <p:cNvSpPr txBox="1"/>
          <p:nvPr/>
        </p:nvSpPr>
        <p:spPr>
          <a:xfrm>
            <a:off x="2884318" y="3424967"/>
            <a:ext cx="208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err="1">
                <a:solidFill>
                  <a:srgbClr val="7030A0"/>
                </a:solidFill>
              </a:rPr>
              <a:t>GuLoader</a:t>
            </a:r>
            <a:endParaRPr lang="ko-KR" altLang="en-US" b="1">
              <a:solidFill>
                <a:srgbClr val="7030A0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CFA6FAB-62AE-4657-9633-FE3B325C63D7}"/>
              </a:ext>
            </a:extLst>
          </p:cNvPr>
          <p:cNvSpPr txBox="1"/>
          <p:nvPr/>
        </p:nvSpPr>
        <p:spPr>
          <a:xfrm>
            <a:off x="1503441" y="5100951"/>
            <a:ext cx="208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>
                <a:solidFill>
                  <a:srgbClr val="00B050"/>
                </a:solidFill>
              </a:rPr>
              <a:t>Loki</a:t>
            </a:r>
            <a:endParaRPr lang="ko-KR" altLang="en-US" b="1">
              <a:solidFill>
                <a:srgbClr val="00B050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0E18B63-F562-4BD6-A837-DADBDF8AEA58}"/>
              </a:ext>
            </a:extLst>
          </p:cNvPr>
          <p:cNvSpPr txBox="1"/>
          <p:nvPr/>
        </p:nvSpPr>
        <p:spPr>
          <a:xfrm>
            <a:off x="4341165" y="5131359"/>
            <a:ext cx="208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err="1">
                <a:solidFill>
                  <a:srgbClr val="0070C0"/>
                </a:solidFill>
              </a:rPr>
              <a:t>RemcosRAT</a:t>
            </a:r>
            <a:endParaRPr lang="ko-KR" altLang="en-US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396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rgbClr val="012640"/>
                </a:solidFill>
              </a:rPr>
              <a:t>Part 5</a:t>
            </a:r>
            <a:endParaRPr lang="ko-KR" altLang="en-US" sz="1600" b="1">
              <a:solidFill>
                <a:srgbClr val="01264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59116"/>
            <a:ext cx="1031729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rgbClr val="012640"/>
                </a:solidFill>
                <a:latin typeface="나눔스퀘어 ExtraBold"/>
                <a:ea typeface="나눔스퀘어 ExtraBold"/>
              </a:rPr>
              <a:t>Result – Predict malware image with CNN</a:t>
            </a:r>
            <a:endParaRPr lang="ko-KR" altLang="en-US" sz="3600" b="1">
              <a:solidFill>
                <a:srgbClr val="012640"/>
              </a:solidFill>
              <a:latin typeface="나눔스퀘어 ExtraBold" panose="020B0600000101010101" pitchFamily="50" charset="-127"/>
              <a:ea typeface="나눔스퀘어 ExtraBold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DDA4B2-85CA-4361-83D6-DFCEEACECF42}"/>
              </a:ext>
            </a:extLst>
          </p:cNvPr>
          <p:cNvSpPr/>
          <p:nvPr/>
        </p:nvSpPr>
        <p:spPr>
          <a:xfrm>
            <a:off x="3207657" y="1103085"/>
            <a:ext cx="5177970" cy="596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rgbClr val="012640"/>
                </a:solidFill>
                <a:cs typeface="Arial"/>
              </a:rPr>
              <a:t>1500 </a:t>
            </a:r>
            <a:r>
              <a:rPr lang="ko-KR" altLang="en-US" err="1">
                <a:solidFill>
                  <a:srgbClr val="012640"/>
                </a:solidFill>
                <a:cs typeface="Arial"/>
              </a:rPr>
              <a:t>x</a:t>
            </a:r>
            <a:r>
              <a:rPr lang="ko-KR" altLang="en-US">
                <a:solidFill>
                  <a:srgbClr val="012640"/>
                </a:solidFill>
                <a:cs typeface="Arial"/>
              </a:rPr>
              <a:t> 1500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23771B-B76C-4572-B338-43698D4BB87A}"/>
              </a:ext>
            </a:extLst>
          </p:cNvPr>
          <p:cNvCxnSpPr>
            <a:cxnSpLocks/>
          </p:cNvCxnSpPr>
          <p:nvPr/>
        </p:nvCxnSpPr>
        <p:spPr>
          <a:xfrm>
            <a:off x="3207657" y="1699985"/>
            <a:ext cx="1136196" cy="344263"/>
          </a:xfrm>
          <a:prstGeom prst="straightConnector1">
            <a:avLst/>
          </a:prstGeom>
          <a:ln>
            <a:solidFill>
              <a:srgbClr val="01264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91CA94F-7FB7-48A2-A12A-D079732C026D}"/>
              </a:ext>
            </a:extLst>
          </p:cNvPr>
          <p:cNvCxnSpPr>
            <a:cxnSpLocks/>
          </p:cNvCxnSpPr>
          <p:nvPr/>
        </p:nvCxnSpPr>
        <p:spPr>
          <a:xfrm flipV="1">
            <a:off x="7246710" y="1708605"/>
            <a:ext cx="1133927" cy="335641"/>
          </a:xfrm>
          <a:prstGeom prst="straightConnector1">
            <a:avLst/>
          </a:prstGeom>
          <a:ln>
            <a:solidFill>
              <a:srgbClr val="01264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E8D49-89A6-4A64-A286-7D2436B61905}"/>
              </a:ext>
            </a:extLst>
          </p:cNvPr>
          <p:cNvSpPr/>
          <p:nvPr/>
        </p:nvSpPr>
        <p:spPr>
          <a:xfrm>
            <a:off x="4350656" y="2019298"/>
            <a:ext cx="2887435" cy="596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rgbClr val="012640"/>
                </a:solidFill>
                <a:cs typeface="Arial"/>
              </a:rPr>
              <a:t>750 </a:t>
            </a:r>
            <a:r>
              <a:rPr lang="ko-KR" altLang="en-US" err="1">
                <a:solidFill>
                  <a:srgbClr val="012640"/>
                </a:solidFill>
                <a:cs typeface="Arial"/>
              </a:rPr>
              <a:t>x</a:t>
            </a:r>
            <a:r>
              <a:rPr lang="ko-KR" altLang="en-US">
                <a:solidFill>
                  <a:srgbClr val="012640"/>
                </a:solidFill>
                <a:cs typeface="Arial"/>
              </a:rPr>
              <a:t> 750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2E145A-A053-42B1-95AA-B4846CBD651A}"/>
              </a:ext>
            </a:extLst>
          </p:cNvPr>
          <p:cNvSpPr/>
          <p:nvPr/>
        </p:nvSpPr>
        <p:spPr>
          <a:xfrm>
            <a:off x="5044619" y="2890155"/>
            <a:ext cx="1440543" cy="596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rgbClr val="012640"/>
                </a:solidFill>
                <a:cs typeface="Arial"/>
              </a:rPr>
              <a:t>375 </a:t>
            </a:r>
            <a:r>
              <a:rPr lang="ko-KR" altLang="en-US" err="1">
                <a:solidFill>
                  <a:srgbClr val="012640"/>
                </a:solidFill>
                <a:cs typeface="Arial"/>
              </a:rPr>
              <a:t>x</a:t>
            </a:r>
            <a:r>
              <a:rPr lang="ko-KR" altLang="en-US">
                <a:solidFill>
                  <a:srgbClr val="012640"/>
                </a:solidFill>
                <a:cs typeface="Arial"/>
              </a:rPr>
              <a:t> 375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E958B3D-A80B-4036-A7EB-8B38F5EA2A45}"/>
              </a:ext>
            </a:extLst>
          </p:cNvPr>
          <p:cNvCxnSpPr>
            <a:cxnSpLocks/>
          </p:cNvCxnSpPr>
          <p:nvPr/>
        </p:nvCxnSpPr>
        <p:spPr>
          <a:xfrm flipV="1">
            <a:off x="6493782" y="2638427"/>
            <a:ext cx="734786" cy="281208"/>
          </a:xfrm>
          <a:prstGeom prst="straightConnector1">
            <a:avLst/>
          </a:prstGeom>
          <a:ln>
            <a:solidFill>
              <a:srgbClr val="01264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AD8499F-566A-4C43-B0D8-B88A28B099A3}"/>
              </a:ext>
            </a:extLst>
          </p:cNvPr>
          <p:cNvCxnSpPr>
            <a:cxnSpLocks/>
          </p:cNvCxnSpPr>
          <p:nvPr/>
        </p:nvCxnSpPr>
        <p:spPr>
          <a:xfrm flipH="1" flipV="1">
            <a:off x="4361996" y="2615749"/>
            <a:ext cx="698498" cy="312959"/>
          </a:xfrm>
          <a:prstGeom prst="straightConnector1">
            <a:avLst/>
          </a:prstGeom>
          <a:ln>
            <a:solidFill>
              <a:srgbClr val="01264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C43141-2E9D-4D5E-BDB2-B2590F12D523}"/>
              </a:ext>
            </a:extLst>
          </p:cNvPr>
          <p:cNvSpPr/>
          <p:nvPr/>
        </p:nvSpPr>
        <p:spPr>
          <a:xfrm>
            <a:off x="1202869" y="4795154"/>
            <a:ext cx="9187540" cy="27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rgbClr val="012640"/>
                </a:solidFill>
                <a:cs typeface="Arial"/>
              </a:rPr>
              <a:t>69938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346501-DF65-42E4-B290-AA5A02BE0A71}"/>
              </a:ext>
            </a:extLst>
          </p:cNvPr>
          <p:cNvCxnSpPr/>
          <p:nvPr/>
        </p:nvCxnSpPr>
        <p:spPr>
          <a:xfrm flipH="1">
            <a:off x="5773057" y="4269015"/>
            <a:ext cx="1815" cy="524326"/>
          </a:xfrm>
          <a:prstGeom prst="straightConnector1">
            <a:avLst/>
          </a:prstGeom>
          <a:ln>
            <a:solidFill>
              <a:srgbClr val="01264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1EB415-5140-4F23-85C0-2F46BE7473BE}"/>
              </a:ext>
            </a:extLst>
          </p:cNvPr>
          <p:cNvSpPr/>
          <p:nvPr/>
        </p:nvSpPr>
        <p:spPr>
          <a:xfrm>
            <a:off x="5384797" y="3670298"/>
            <a:ext cx="760186" cy="596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>
                <a:solidFill>
                  <a:srgbClr val="012640"/>
                </a:solidFill>
                <a:cs typeface="Arial"/>
              </a:rPr>
              <a:t>187 </a:t>
            </a:r>
            <a:r>
              <a:rPr lang="ko-KR" altLang="en-US" sz="1600" err="1">
                <a:solidFill>
                  <a:srgbClr val="012640"/>
                </a:solidFill>
                <a:cs typeface="Arial"/>
              </a:rPr>
              <a:t>x</a:t>
            </a:r>
            <a:r>
              <a:rPr lang="ko-KR" altLang="en-US" sz="1600">
                <a:solidFill>
                  <a:srgbClr val="012640"/>
                </a:solidFill>
                <a:cs typeface="Arial"/>
              </a:rPr>
              <a:t> 187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EE5CEE1-C4E9-4D11-AAED-7D81AF6300CF}"/>
              </a:ext>
            </a:extLst>
          </p:cNvPr>
          <p:cNvCxnSpPr>
            <a:cxnSpLocks/>
          </p:cNvCxnSpPr>
          <p:nvPr/>
        </p:nvCxnSpPr>
        <p:spPr>
          <a:xfrm flipV="1">
            <a:off x="6153602" y="3486604"/>
            <a:ext cx="322038" cy="204102"/>
          </a:xfrm>
          <a:prstGeom prst="straightConnector1">
            <a:avLst/>
          </a:prstGeom>
          <a:ln>
            <a:solidFill>
              <a:srgbClr val="01264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0ED7BE-6B9E-445F-9860-C5DAB784C3D4}"/>
              </a:ext>
            </a:extLst>
          </p:cNvPr>
          <p:cNvCxnSpPr>
            <a:cxnSpLocks/>
          </p:cNvCxnSpPr>
          <p:nvPr/>
        </p:nvCxnSpPr>
        <p:spPr>
          <a:xfrm>
            <a:off x="5055959" y="3491135"/>
            <a:ext cx="326573" cy="195041"/>
          </a:xfrm>
          <a:prstGeom prst="straightConnector1">
            <a:avLst/>
          </a:prstGeom>
          <a:ln>
            <a:solidFill>
              <a:srgbClr val="01264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560925-D8B0-462A-A2C0-D14F794C6588}"/>
              </a:ext>
            </a:extLst>
          </p:cNvPr>
          <p:cNvSpPr txBox="1"/>
          <p:nvPr/>
        </p:nvSpPr>
        <p:spPr>
          <a:xfrm>
            <a:off x="70757" y="110490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>
                <a:solidFill>
                  <a:srgbClr val="012640"/>
                </a:solidFill>
                <a:cs typeface="Arial"/>
              </a:rPr>
              <a:t>CNN </a:t>
            </a:r>
            <a:r>
              <a:rPr lang="en-US" altLang="ko-KR" sz="2000" b="1" err="1">
                <a:solidFill>
                  <a:srgbClr val="012640"/>
                </a:solidFill>
                <a:cs typeface="Arial"/>
              </a:rPr>
              <a:t>모델</a:t>
            </a:r>
            <a:r>
              <a:rPr lang="en-US" altLang="ko-KR" sz="2000" b="1">
                <a:solidFill>
                  <a:srgbClr val="012640"/>
                </a:solidFill>
                <a:cs typeface="Arial"/>
              </a:rPr>
              <a:t> </a:t>
            </a:r>
            <a:r>
              <a:rPr lang="en-US" altLang="ko-KR" sz="2000" b="1" err="1">
                <a:solidFill>
                  <a:srgbClr val="012640"/>
                </a:solidFill>
                <a:cs typeface="Arial"/>
              </a:rPr>
              <a:t>레이어</a:t>
            </a:r>
            <a:r>
              <a:rPr lang="en-US" altLang="ko-KR" sz="2000" b="1">
                <a:solidFill>
                  <a:srgbClr val="012640"/>
                </a:solidFill>
                <a:cs typeface="Arial"/>
              </a:rPr>
              <a:t> </a:t>
            </a:r>
            <a:r>
              <a:rPr lang="en-US" altLang="ko-KR" sz="2000" b="1" err="1">
                <a:solidFill>
                  <a:srgbClr val="012640"/>
                </a:solidFill>
                <a:cs typeface="Arial"/>
              </a:rPr>
              <a:t>구성</a:t>
            </a:r>
            <a:endParaRPr lang="en-US" altLang="ko-KR" sz="2000" b="1">
              <a:solidFill>
                <a:srgbClr val="012640"/>
              </a:solidFill>
              <a:cs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9BB083E-C146-410C-B450-FD1A04D59146}"/>
              </a:ext>
            </a:extLst>
          </p:cNvPr>
          <p:cNvGrpSpPr/>
          <p:nvPr/>
        </p:nvGrpSpPr>
        <p:grpSpPr>
          <a:xfrm>
            <a:off x="1787118" y="5213943"/>
            <a:ext cx="4054927" cy="916214"/>
            <a:chOff x="2232595" y="5213943"/>
            <a:chExt cx="4054927" cy="916214"/>
          </a:xfrm>
        </p:grpSpPr>
        <p:sp>
          <p:nvSpPr>
            <p:cNvPr id="8" name="양쪽 중괄호 7">
              <a:extLst>
                <a:ext uri="{FF2B5EF4-FFF2-40B4-BE49-F238E27FC236}">
                  <a16:creationId xmlns:a16="http://schemas.microsoft.com/office/drawing/2014/main" id="{4C9A4E9E-A4B0-41B1-8F16-1E8A84D1E602}"/>
                </a:ext>
              </a:extLst>
            </p:cNvPr>
            <p:cNvSpPr/>
            <p:nvPr/>
          </p:nvSpPr>
          <p:spPr>
            <a:xfrm>
              <a:off x="2232595" y="5213943"/>
              <a:ext cx="4054927" cy="916214"/>
            </a:xfrm>
            <a:prstGeom prst="bracePai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1264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11C39DB-7C83-442F-A372-EDDF7D1DCFFE}"/>
                </a:ext>
              </a:extLst>
            </p:cNvPr>
            <p:cNvSpPr txBox="1"/>
            <p:nvPr/>
          </p:nvSpPr>
          <p:spPr>
            <a:xfrm>
              <a:off x="2523044" y="5490167"/>
              <a:ext cx="160927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err="1">
                  <a:solidFill>
                    <a:srgbClr val="012640"/>
                  </a:solidFill>
                  <a:cs typeface="Arial"/>
                </a:rPr>
                <a:t>Dense</a:t>
              </a:r>
              <a:r>
                <a:rPr lang="ko-KR" altLang="en-US">
                  <a:solidFill>
                    <a:srgbClr val="012640"/>
                  </a:solidFill>
                  <a:cs typeface="Arial"/>
                </a:rPr>
                <a:t> '</a:t>
              </a:r>
              <a:r>
                <a:rPr lang="ko-KR" altLang="en-US" err="1">
                  <a:solidFill>
                    <a:srgbClr val="012640"/>
                  </a:solidFill>
                  <a:cs typeface="Arial"/>
                </a:rPr>
                <a:t>Relu</a:t>
              </a:r>
              <a:r>
                <a:rPr lang="ko-KR" altLang="en-US">
                  <a:solidFill>
                    <a:srgbClr val="012640"/>
                  </a:solidFill>
                  <a:cs typeface="Arial"/>
                </a:rPr>
                <a:t>'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B76E4E-A803-4E61-9A4C-61F186D96592}"/>
                </a:ext>
              </a:extLst>
            </p:cNvPr>
            <p:cNvSpPr txBox="1"/>
            <p:nvPr/>
          </p:nvSpPr>
          <p:spPr>
            <a:xfrm>
              <a:off x="4352750" y="5492889"/>
              <a:ext cx="189048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err="1">
                  <a:solidFill>
                    <a:srgbClr val="012640"/>
                  </a:solidFill>
                </a:rPr>
                <a:t>Dense</a:t>
              </a:r>
              <a:r>
                <a:rPr lang="ko-KR" altLang="en-US">
                  <a:solidFill>
                    <a:srgbClr val="012640"/>
                  </a:solidFill>
                </a:rPr>
                <a:t> '</a:t>
              </a:r>
              <a:r>
                <a:rPr lang="ko-KR" altLang="en-US" err="1">
                  <a:solidFill>
                    <a:srgbClr val="012640"/>
                  </a:solidFill>
                </a:rPr>
                <a:t>Sigmoid</a:t>
              </a:r>
              <a:r>
                <a:rPr lang="ko-KR" altLang="en-US">
                  <a:solidFill>
                    <a:srgbClr val="012640"/>
                  </a:solidFill>
                </a:rPr>
                <a:t>'</a:t>
              </a:r>
              <a:endParaRPr lang="ko-KR">
                <a:solidFill>
                  <a:srgbClr val="012640"/>
                </a:solidFill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12EF0991-EDFB-4958-92C0-86138EF1E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6330" y="5667966"/>
              <a:ext cx="440417" cy="6352"/>
            </a:xfrm>
            <a:prstGeom prst="straightConnector1">
              <a:avLst/>
            </a:prstGeom>
            <a:ln>
              <a:solidFill>
                <a:srgbClr val="01264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72AF9AE5-D811-486E-8921-9F7A126A2834}"/>
              </a:ext>
            </a:extLst>
          </p:cNvPr>
          <p:cNvSpPr/>
          <p:nvPr/>
        </p:nvSpPr>
        <p:spPr>
          <a:xfrm>
            <a:off x="8503569" y="1307123"/>
            <a:ext cx="550984" cy="3352800"/>
          </a:xfrm>
          <a:prstGeom prst="rightBrace">
            <a:avLst/>
          </a:prstGeom>
          <a:ln w="28575">
            <a:solidFill>
              <a:srgbClr val="0126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264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F977C6-3EBA-40CE-BA0F-E0DE7D5A2152}"/>
              </a:ext>
            </a:extLst>
          </p:cNvPr>
          <p:cNvSpPr txBox="1"/>
          <p:nvPr/>
        </p:nvSpPr>
        <p:spPr>
          <a:xfrm>
            <a:off x="9054612" y="1106365"/>
            <a:ext cx="301283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ko-KR" altLang="en-US" sz="1600" b="1" err="1">
                <a:solidFill>
                  <a:srgbClr val="012640"/>
                </a:solidFill>
                <a:ea typeface="+mn-lt"/>
                <a:cs typeface="+mn-lt"/>
              </a:rPr>
              <a:t>Convolution</a:t>
            </a:r>
            <a:r>
              <a:rPr lang="ko-KR" altLang="en-US" sz="1600" b="1">
                <a:solidFill>
                  <a:srgbClr val="012640"/>
                </a:solidFill>
                <a:ea typeface="+mn-lt"/>
                <a:cs typeface="+mn-lt"/>
              </a:rPr>
              <a:t> 2D </a:t>
            </a:r>
            <a:r>
              <a:rPr lang="ko-KR" altLang="en-US" sz="1600" b="1" err="1">
                <a:solidFill>
                  <a:srgbClr val="012640"/>
                </a:solidFill>
                <a:ea typeface="+mn-lt"/>
                <a:cs typeface="+mn-lt"/>
              </a:rPr>
              <a:t>layer</a:t>
            </a:r>
            <a:endParaRPr lang="ko-KR" altLang="en-US" sz="1600" b="1">
              <a:solidFill>
                <a:srgbClr val="012640"/>
              </a:solidFill>
              <a:ea typeface="+mn-lt"/>
              <a:cs typeface="+mn-lt"/>
            </a:endParaRPr>
          </a:p>
          <a:p>
            <a:pPr marL="742950" lvl="1" indent="-285750">
              <a:buFont typeface="Wingdings"/>
              <a:buChar char="§"/>
            </a:pPr>
            <a:r>
              <a:rPr lang="ko-KR" altLang="en-US" sz="1600">
                <a:solidFill>
                  <a:srgbClr val="012640"/>
                </a:solidFill>
                <a:latin typeface="+mn-ea"/>
                <a:cs typeface="+mn-lt"/>
              </a:rPr>
              <a:t>이미지 필터 레이어</a:t>
            </a:r>
          </a:p>
          <a:p>
            <a:pPr marL="742950" lvl="1" indent="-285750">
              <a:buFont typeface="Wingdings"/>
              <a:buChar char="§"/>
            </a:pPr>
            <a:r>
              <a:rPr lang="ko-KR" altLang="en-US" sz="1600" err="1">
                <a:solidFill>
                  <a:srgbClr val="012640"/>
                </a:solidFill>
                <a:ea typeface="+mn-lt"/>
                <a:cs typeface="+mn-lt"/>
              </a:rPr>
              <a:t>Padding</a:t>
            </a:r>
            <a:r>
              <a:rPr lang="ko-KR" altLang="en-US" sz="1600">
                <a:solidFill>
                  <a:srgbClr val="012640"/>
                </a:solidFill>
                <a:ea typeface="+mn-lt"/>
                <a:cs typeface="+mn-lt"/>
              </a:rPr>
              <a:t> '</a:t>
            </a:r>
            <a:r>
              <a:rPr lang="ko-KR" altLang="en-US" sz="1600" err="1">
                <a:solidFill>
                  <a:srgbClr val="012640"/>
                </a:solidFill>
                <a:ea typeface="+mn-lt"/>
                <a:cs typeface="+mn-lt"/>
              </a:rPr>
              <a:t>same</a:t>
            </a:r>
            <a:r>
              <a:rPr lang="ko-KR" altLang="en-US" sz="1600">
                <a:solidFill>
                  <a:srgbClr val="012640"/>
                </a:solidFill>
                <a:ea typeface="+mn-lt"/>
                <a:cs typeface="+mn-lt"/>
              </a:rPr>
              <a:t>'</a:t>
            </a:r>
          </a:p>
          <a:p>
            <a:pPr marL="742950" lvl="1" indent="-285750">
              <a:buFont typeface="Wingdings"/>
              <a:buChar char="§"/>
            </a:pPr>
            <a:r>
              <a:rPr lang="ko-KR" altLang="en-US" sz="1600">
                <a:solidFill>
                  <a:srgbClr val="012640"/>
                </a:solidFill>
                <a:ea typeface="+mn-lt"/>
                <a:cs typeface="+mn-lt"/>
              </a:rPr>
              <a:t>(1, 1) </a:t>
            </a:r>
            <a:r>
              <a:rPr lang="ko-KR" altLang="en-US" sz="1600" err="1">
                <a:solidFill>
                  <a:srgbClr val="012640"/>
                </a:solidFill>
                <a:ea typeface="+mn-lt"/>
                <a:cs typeface="+mn-lt"/>
              </a:rPr>
              <a:t>shape</a:t>
            </a:r>
            <a:r>
              <a:rPr lang="ko-KR" altLang="en-US" sz="1600">
                <a:solidFill>
                  <a:srgbClr val="012640"/>
                </a:solidFill>
                <a:ea typeface="+mn-lt"/>
                <a:cs typeface="+mn-lt"/>
              </a:rPr>
              <a:t> </a:t>
            </a:r>
            <a:r>
              <a:rPr lang="ko-KR" altLang="en-US" sz="1600" err="1">
                <a:solidFill>
                  <a:srgbClr val="012640"/>
                </a:solidFill>
                <a:ea typeface="+mn-lt"/>
                <a:cs typeface="+mn-lt"/>
              </a:rPr>
              <a:t>strid</a:t>
            </a:r>
            <a:endParaRPr lang="ko-KR" altLang="en-US" sz="1600">
              <a:solidFill>
                <a:srgbClr val="012640"/>
              </a:solidFill>
              <a:ea typeface="+mn-lt"/>
              <a:cs typeface="+mn-lt"/>
            </a:endParaRPr>
          </a:p>
          <a:p>
            <a:pPr marL="742950" lvl="1" indent="-285750">
              <a:buFont typeface="Wingdings"/>
              <a:buChar char="§"/>
            </a:pPr>
            <a:r>
              <a:rPr lang="ko-KR" altLang="en-US" sz="1600">
                <a:solidFill>
                  <a:srgbClr val="012640"/>
                </a:solidFill>
                <a:ea typeface="+mn-lt"/>
                <a:cs typeface="+mn-lt"/>
              </a:rPr>
              <a:t>2 </a:t>
            </a:r>
            <a:r>
              <a:rPr lang="ko-KR" altLang="en-US" sz="1600" err="1">
                <a:solidFill>
                  <a:srgbClr val="012640"/>
                </a:solidFill>
                <a:ea typeface="+mn-lt"/>
                <a:cs typeface="+mn-lt"/>
              </a:rPr>
              <a:t>x</a:t>
            </a:r>
            <a:r>
              <a:rPr lang="ko-KR" altLang="en-US" sz="1600">
                <a:solidFill>
                  <a:srgbClr val="012640"/>
                </a:solidFill>
                <a:ea typeface="+mn-lt"/>
                <a:cs typeface="+mn-lt"/>
              </a:rPr>
              <a:t> 2 </a:t>
            </a:r>
            <a:r>
              <a:rPr lang="ko-KR" altLang="en-US" sz="1600" err="1">
                <a:solidFill>
                  <a:srgbClr val="012640"/>
                </a:solidFill>
                <a:ea typeface="+mn-lt"/>
                <a:cs typeface="+mn-lt"/>
              </a:rPr>
              <a:t>kernel</a:t>
            </a:r>
            <a:r>
              <a:rPr lang="ko-KR" altLang="en-US" sz="1600">
                <a:solidFill>
                  <a:srgbClr val="012640"/>
                </a:solidFill>
                <a:ea typeface="+mn-lt"/>
                <a:cs typeface="+mn-lt"/>
              </a:rPr>
              <a:t> </a:t>
            </a:r>
            <a:r>
              <a:rPr lang="ko-KR" altLang="en-US" sz="1600" err="1">
                <a:solidFill>
                  <a:srgbClr val="012640"/>
                </a:solidFill>
                <a:ea typeface="+mn-lt"/>
                <a:cs typeface="+mn-lt"/>
              </a:rPr>
              <a:t>size</a:t>
            </a:r>
            <a:endParaRPr lang="ko-KR" altLang="en-US" sz="1600">
              <a:solidFill>
                <a:srgbClr val="012640"/>
              </a:solidFill>
              <a:ea typeface="+mn-lt"/>
              <a:cs typeface="+mn-lt"/>
            </a:endParaRPr>
          </a:p>
          <a:p>
            <a:pPr marL="742950" lvl="1" indent="-285750">
              <a:buFont typeface="Wingdings"/>
              <a:buChar char="§"/>
            </a:pPr>
            <a:r>
              <a:rPr lang="ko-KR" altLang="en-US" sz="1600">
                <a:solidFill>
                  <a:srgbClr val="012640"/>
                </a:solidFill>
                <a:ea typeface="+mn-lt"/>
                <a:cs typeface="+mn-lt"/>
              </a:rPr>
              <a:t>2 </a:t>
            </a:r>
            <a:r>
              <a:rPr lang="ko-KR" altLang="en-US" sz="1600" err="1">
                <a:solidFill>
                  <a:srgbClr val="012640"/>
                </a:solidFill>
                <a:ea typeface="+mn-lt"/>
                <a:cs typeface="+mn-lt"/>
              </a:rPr>
              <a:t>fillters</a:t>
            </a:r>
            <a:r>
              <a:rPr lang="ko-KR" altLang="en-US" sz="1600">
                <a:solidFill>
                  <a:srgbClr val="012640"/>
                </a:solidFill>
                <a:ea typeface="+mn-lt"/>
                <a:cs typeface="+mn-lt"/>
              </a:rPr>
              <a:t> </a:t>
            </a:r>
            <a:br>
              <a:rPr lang="ko-KR" altLang="en-US" sz="1600">
                <a:solidFill>
                  <a:srgbClr val="012640"/>
                </a:solidFill>
                <a:ea typeface="+mn-lt"/>
                <a:cs typeface="+mn-lt"/>
              </a:rPr>
            </a:br>
            <a:r>
              <a:rPr lang="ko-KR" altLang="en-US" sz="1600">
                <a:solidFill>
                  <a:srgbClr val="012640"/>
                </a:solidFill>
                <a:ea typeface="+mn-lt"/>
                <a:cs typeface="+mn-lt"/>
              </a:rPr>
              <a:t>(2 </a:t>
            </a:r>
            <a:r>
              <a:rPr lang="ko-KR" altLang="en-US" sz="1600" err="1">
                <a:solidFill>
                  <a:srgbClr val="012640"/>
                </a:solidFill>
                <a:ea typeface="+mn-lt"/>
                <a:cs typeface="+mn-lt"/>
              </a:rPr>
              <a:t>chennel</a:t>
            </a:r>
            <a:r>
              <a:rPr lang="ko-KR" altLang="en-US" sz="1600">
                <a:solidFill>
                  <a:srgbClr val="012640"/>
                </a:solidFill>
                <a:ea typeface="+mn-lt"/>
                <a:cs typeface="+mn-lt"/>
              </a:rPr>
              <a:t> </a:t>
            </a:r>
            <a:r>
              <a:rPr lang="ko-KR" altLang="en-US" sz="1600" err="1">
                <a:solidFill>
                  <a:srgbClr val="012640"/>
                </a:solidFill>
                <a:ea typeface="+mn-lt"/>
                <a:cs typeface="+mn-lt"/>
              </a:rPr>
              <a:t>output</a:t>
            </a:r>
            <a:r>
              <a:rPr lang="ko-KR" altLang="en-US" sz="1600">
                <a:solidFill>
                  <a:srgbClr val="012640"/>
                </a:solidFill>
                <a:ea typeface="+mn-lt"/>
                <a:cs typeface="+mn-lt"/>
              </a:rPr>
              <a:t>)</a:t>
            </a:r>
          </a:p>
          <a:p>
            <a:pPr lvl="1"/>
            <a:endParaRPr lang="ko-KR" altLang="en-US" sz="1600">
              <a:solidFill>
                <a:srgbClr val="012640"/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sz="1600" b="1" err="1">
                <a:solidFill>
                  <a:srgbClr val="012640"/>
                </a:solidFill>
                <a:ea typeface="+mn-lt"/>
                <a:cs typeface="+mn-lt"/>
              </a:rPr>
              <a:t>MaxPooling</a:t>
            </a:r>
            <a:r>
              <a:rPr lang="ko-KR" altLang="en-US" sz="1600" b="1">
                <a:solidFill>
                  <a:srgbClr val="012640"/>
                </a:solidFill>
                <a:ea typeface="+mn-lt"/>
                <a:cs typeface="+mn-lt"/>
              </a:rPr>
              <a:t> 2D </a:t>
            </a:r>
            <a:r>
              <a:rPr lang="ko-KR" altLang="en-US" sz="1600" b="1" err="1">
                <a:solidFill>
                  <a:srgbClr val="012640"/>
                </a:solidFill>
                <a:ea typeface="+mn-lt"/>
                <a:cs typeface="+mn-lt"/>
              </a:rPr>
              <a:t>layer</a:t>
            </a:r>
            <a:endParaRPr lang="ko-KR" altLang="en-US" sz="1600" b="1">
              <a:solidFill>
                <a:srgbClr val="012640"/>
              </a:solidFill>
              <a:ea typeface="+mn-lt"/>
              <a:cs typeface="+mn-lt"/>
            </a:endParaRPr>
          </a:p>
          <a:p>
            <a:pPr marL="742950" lvl="1" indent="-285750">
              <a:buFont typeface="Wingdings"/>
              <a:buChar char="§"/>
            </a:pPr>
            <a:r>
              <a:rPr lang="ko-KR" altLang="en-US" sz="1600">
                <a:solidFill>
                  <a:srgbClr val="012640"/>
                </a:solidFill>
                <a:latin typeface="+mn-ea"/>
                <a:cs typeface="+mn-lt"/>
              </a:rPr>
              <a:t>이미지 축소 레이어</a:t>
            </a:r>
          </a:p>
          <a:p>
            <a:pPr marL="742950" lvl="1" indent="-285750">
              <a:buFont typeface="Wingdings"/>
              <a:buChar char="§"/>
            </a:pPr>
            <a:r>
              <a:rPr lang="ko-KR" altLang="en-US" sz="1600">
                <a:solidFill>
                  <a:srgbClr val="012640"/>
                </a:solidFill>
                <a:ea typeface="+mn-lt"/>
                <a:cs typeface="+mn-lt"/>
              </a:rPr>
              <a:t>(2, 2) </a:t>
            </a:r>
            <a:r>
              <a:rPr lang="ko-KR" altLang="en-US" sz="1600" err="1">
                <a:solidFill>
                  <a:srgbClr val="012640"/>
                </a:solidFill>
                <a:ea typeface="+mn-lt"/>
                <a:cs typeface="+mn-lt"/>
              </a:rPr>
              <a:t>pool</a:t>
            </a:r>
            <a:r>
              <a:rPr lang="ko-KR" altLang="en-US" sz="1600">
                <a:solidFill>
                  <a:srgbClr val="012640"/>
                </a:solidFill>
                <a:ea typeface="+mn-lt"/>
                <a:cs typeface="+mn-lt"/>
              </a:rPr>
              <a:t> </a:t>
            </a:r>
            <a:r>
              <a:rPr lang="ko-KR" altLang="en-US" sz="1600" err="1">
                <a:solidFill>
                  <a:srgbClr val="012640"/>
                </a:solidFill>
                <a:ea typeface="+mn-lt"/>
                <a:cs typeface="+mn-lt"/>
              </a:rPr>
              <a:t>size</a:t>
            </a:r>
            <a:endParaRPr lang="ko-KR" altLang="en-US" sz="1600">
              <a:solidFill>
                <a:srgbClr val="012640"/>
              </a:solidFill>
              <a:ea typeface="+mn-lt"/>
              <a:cs typeface="+mn-lt"/>
            </a:endParaRPr>
          </a:p>
          <a:p>
            <a:pPr marL="742950" lvl="1" indent="-285750">
              <a:buFont typeface="Wingdings"/>
              <a:buChar char="§"/>
            </a:pPr>
            <a:endParaRPr lang="ko-KR" altLang="en-US" sz="1600">
              <a:solidFill>
                <a:srgbClr val="012640"/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§"/>
            </a:pPr>
            <a:r>
              <a:rPr lang="ko-KR" altLang="en-US" sz="1600" b="1" err="1">
                <a:solidFill>
                  <a:srgbClr val="012640"/>
                </a:solidFill>
                <a:ea typeface="+mn-lt"/>
                <a:cs typeface="+mn-lt"/>
              </a:rPr>
              <a:t>Flatten</a:t>
            </a:r>
            <a:r>
              <a:rPr lang="ko-KR" altLang="en-US" sz="1600" b="1">
                <a:solidFill>
                  <a:srgbClr val="012640"/>
                </a:solidFill>
                <a:ea typeface="+mn-lt"/>
                <a:cs typeface="+mn-lt"/>
              </a:rPr>
              <a:t> </a:t>
            </a:r>
            <a:r>
              <a:rPr lang="ko-KR" altLang="en-US" sz="1600" b="1" err="1">
                <a:solidFill>
                  <a:srgbClr val="012640"/>
                </a:solidFill>
                <a:ea typeface="+mn-lt"/>
                <a:cs typeface="+mn-lt"/>
              </a:rPr>
              <a:t>layer</a:t>
            </a:r>
            <a:endParaRPr lang="ko-KR" altLang="en-US" sz="1600" b="1">
              <a:solidFill>
                <a:srgbClr val="012640"/>
              </a:solidFill>
              <a:ea typeface="+mn-lt"/>
              <a:cs typeface="+mn-lt"/>
            </a:endParaRPr>
          </a:p>
          <a:p>
            <a:pPr marL="742950" lvl="1" indent="-285750">
              <a:buFont typeface="Wingdings"/>
              <a:buChar char="§"/>
            </a:pPr>
            <a:r>
              <a:rPr lang="ko-KR" altLang="en-US" sz="1600">
                <a:solidFill>
                  <a:srgbClr val="012640"/>
                </a:solidFill>
                <a:latin typeface="+mn-ea"/>
                <a:cs typeface="+mn-lt"/>
              </a:rPr>
              <a:t>2차원 -&gt; 1차원 변환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699892A-CAEB-4545-9356-DB5BB9A7A794}"/>
              </a:ext>
            </a:extLst>
          </p:cNvPr>
          <p:cNvCxnSpPr>
            <a:cxnSpLocks/>
          </p:cNvCxnSpPr>
          <p:nvPr/>
        </p:nvCxnSpPr>
        <p:spPr>
          <a:xfrm flipV="1">
            <a:off x="6007867" y="5667965"/>
            <a:ext cx="674878" cy="6352"/>
          </a:xfrm>
          <a:prstGeom prst="straightConnector1">
            <a:avLst/>
          </a:prstGeom>
          <a:ln w="28575">
            <a:solidFill>
              <a:srgbClr val="01264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DA53277-9FAC-4452-9606-3D5E09BFE040}"/>
              </a:ext>
            </a:extLst>
          </p:cNvPr>
          <p:cNvCxnSpPr>
            <a:cxnSpLocks/>
            <a:stCxn id="15" idx="1"/>
            <a:endCxn id="8" idx="1"/>
          </p:cNvCxnSpPr>
          <p:nvPr/>
        </p:nvCxnSpPr>
        <p:spPr>
          <a:xfrm rot="10800000" flipH="1" flipV="1">
            <a:off x="1202868" y="4930318"/>
            <a:ext cx="584249" cy="741731"/>
          </a:xfrm>
          <a:prstGeom prst="bentConnector3">
            <a:avLst>
              <a:gd name="adj1" fmla="val -39127"/>
            </a:avLst>
          </a:prstGeom>
          <a:ln w="28575">
            <a:solidFill>
              <a:srgbClr val="0126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D2E4885-36C7-46E8-830A-7C26BB42FC02}"/>
              </a:ext>
            </a:extLst>
          </p:cNvPr>
          <p:cNvSpPr txBox="1"/>
          <p:nvPr/>
        </p:nvSpPr>
        <p:spPr>
          <a:xfrm>
            <a:off x="7010818" y="5465884"/>
            <a:ext cx="274320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000" b="1">
                <a:solidFill>
                  <a:srgbClr val="012640"/>
                </a:solidFill>
                <a:cs typeface="Arial"/>
              </a:rPr>
              <a:t>Malware OR Normal</a:t>
            </a:r>
            <a:br>
              <a:rPr lang="en-US" altLang="ko-KR" sz="2000">
                <a:solidFill>
                  <a:srgbClr val="012640"/>
                </a:solidFill>
                <a:cs typeface="Arial"/>
              </a:rPr>
            </a:br>
            <a:r>
              <a:rPr lang="en-US" altLang="ko-KR" sz="1400" b="1">
                <a:solidFill>
                  <a:srgbClr val="012640"/>
                </a:solidFill>
                <a:cs typeface="Arial"/>
              </a:rPr>
              <a:t>(Classification)</a:t>
            </a:r>
            <a:endParaRPr lang="ko-KR" altLang="en-US" b="1">
              <a:solidFill>
                <a:srgbClr val="012640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6081538-EE3D-4B35-9390-57D41D992035}"/>
              </a:ext>
            </a:extLst>
          </p:cNvPr>
          <p:cNvCxnSpPr/>
          <p:nvPr/>
        </p:nvCxnSpPr>
        <p:spPr>
          <a:xfrm flipV="1">
            <a:off x="-19050" y="1460990"/>
            <a:ext cx="2743200" cy="2930"/>
          </a:xfrm>
          <a:prstGeom prst="straightConnector1">
            <a:avLst/>
          </a:prstGeom>
          <a:ln w="12700">
            <a:solidFill>
              <a:srgbClr val="0126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2AD0289-3567-425A-AC5E-D5E476F88CD2}"/>
              </a:ext>
            </a:extLst>
          </p:cNvPr>
          <p:cNvSpPr/>
          <p:nvPr/>
        </p:nvSpPr>
        <p:spPr>
          <a:xfrm>
            <a:off x="167818" y="1870246"/>
            <a:ext cx="1440543" cy="4679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rgbClr val="012640"/>
                </a:solidFill>
                <a:cs typeface="Arial"/>
              </a:rPr>
              <a:t>W x H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8CD1226-24A8-46C9-BA30-D5166063B208}"/>
              </a:ext>
            </a:extLst>
          </p:cNvPr>
          <p:cNvGrpSpPr/>
          <p:nvPr/>
        </p:nvGrpSpPr>
        <p:grpSpPr>
          <a:xfrm>
            <a:off x="167817" y="2679137"/>
            <a:ext cx="1440543" cy="432776"/>
            <a:chOff x="484340" y="2632245"/>
            <a:chExt cx="1475712" cy="30382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82C88CB-2B7D-4D4D-9316-C0B3DB25E7C5}"/>
                </a:ext>
              </a:extLst>
            </p:cNvPr>
            <p:cNvSpPr/>
            <p:nvPr/>
          </p:nvSpPr>
          <p:spPr>
            <a:xfrm>
              <a:off x="484340" y="2632245"/>
              <a:ext cx="1475712" cy="30382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>
                <a:solidFill>
                  <a:srgbClr val="012640"/>
                </a:solidFill>
                <a:cs typeface="Arial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D493EA9-8607-4992-B153-8B7E9B2E1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6770" y="2677711"/>
              <a:ext cx="322038" cy="204102"/>
            </a:xfrm>
            <a:prstGeom prst="straightConnector1">
              <a:avLst/>
            </a:prstGeom>
            <a:ln>
              <a:solidFill>
                <a:srgbClr val="01264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DB2815B0-8E79-43CB-947F-59F047BEC869}"/>
                </a:ext>
              </a:extLst>
            </p:cNvPr>
            <p:cNvCxnSpPr>
              <a:cxnSpLocks/>
            </p:cNvCxnSpPr>
            <p:nvPr/>
          </p:nvCxnSpPr>
          <p:spPr>
            <a:xfrm>
              <a:off x="519127" y="2682242"/>
              <a:ext cx="326573" cy="195041"/>
            </a:xfrm>
            <a:prstGeom prst="straightConnector1">
              <a:avLst/>
            </a:prstGeom>
            <a:ln>
              <a:solidFill>
                <a:srgbClr val="01264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CC64651-F33F-4C06-BB21-DE117281D5E0}"/>
              </a:ext>
            </a:extLst>
          </p:cNvPr>
          <p:cNvSpPr txBox="1"/>
          <p:nvPr/>
        </p:nvSpPr>
        <p:spPr>
          <a:xfrm>
            <a:off x="1678598" y="1807552"/>
            <a:ext cx="144193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err="1">
                <a:solidFill>
                  <a:srgbClr val="012640"/>
                </a:solidFill>
              </a:rPr>
              <a:t>Convolution</a:t>
            </a:r>
            <a:r>
              <a:rPr lang="ko-KR" altLang="en-US" sz="1600" b="1">
                <a:solidFill>
                  <a:srgbClr val="012640"/>
                </a:solidFill>
              </a:rPr>
              <a:t> </a:t>
            </a:r>
            <a:br>
              <a:rPr lang="ko-KR" altLang="en-US" sz="1600" b="1">
                <a:solidFill>
                  <a:srgbClr val="012640"/>
                </a:solidFill>
              </a:rPr>
            </a:br>
            <a:r>
              <a:rPr lang="ko-KR" altLang="en-US" sz="1600" b="1">
                <a:solidFill>
                  <a:srgbClr val="012640"/>
                </a:solidFill>
              </a:rPr>
              <a:t>2D </a:t>
            </a:r>
            <a:r>
              <a:rPr lang="ko-KR" altLang="en-US" sz="1600" b="1" err="1">
                <a:solidFill>
                  <a:srgbClr val="012640"/>
                </a:solidFill>
              </a:rPr>
              <a:t>Layer</a:t>
            </a:r>
            <a:endParaRPr lang="ko-KR" sz="1600" b="1">
              <a:solidFill>
                <a:srgbClr val="012640"/>
              </a:solidFill>
              <a:cs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EFBB59-CDC0-4333-AFF5-62658B52FE91}"/>
              </a:ext>
            </a:extLst>
          </p:cNvPr>
          <p:cNvSpPr txBox="1"/>
          <p:nvPr/>
        </p:nvSpPr>
        <p:spPr>
          <a:xfrm>
            <a:off x="1678597" y="2675059"/>
            <a:ext cx="144193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err="1">
                <a:solidFill>
                  <a:srgbClr val="012640"/>
                </a:solidFill>
              </a:rPr>
              <a:t>MaxPooling</a:t>
            </a:r>
            <a:r>
              <a:rPr lang="ko-KR" altLang="en-US" sz="1600" b="1">
                <a:solidFill>
                  <a:srgbClr val="012640"/>
                </a:solidFill>
              </a:rPr>
              <a:t> 2D </a:t>
            </a:r>
            <a:r>
              <a:rPr lang="ko-KR" altLang="en-US" sz="1600" b="1" err="1">
                <a:solidFill>
                  <a:srgbClr val="012640"/>
                </a:solidFill>
              </a:rPr>
              <a:t>Layer</a:t>
            </a:r>
            <a:endParaRPr lang="ko-KR" altLang="en-US" sz="1600" b="1">
              <a:solidFill>
                <a:srgbClr val="012640"/>
              </a:solidFill>
              <a:cs typeface="Arial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C92106-1C2B-46F6-91C3-B521E5ADCC75}"/>
              </a:ext>
            </a:extLst>
          </p:cNvPr>
          <p:cNvSpPr/>
          <p:nvPr/>
        </p:nvSpPr>
        <p:spPr>
          <a:xfrm>
            <a:off x="167817" y="3476307"/>
            <a:ext cx="1440543" cy="4679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rgbClr val="012640"/>
                </a:solidFill>
                <a:cs typeface="Arial"/>
              </a:rPr>
              <a:t>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10DDEE-9FF7-4050-A190-1C4129F9DBAD}"/>
              </a:ext>
            </a:extLst>
          </p:cNvPr>
          <p:cNvSpPr txBox="1"/>
          <p:nvPr/>
        </p:nvSpPr>
        <p:spPr>
          <a:xfrm>
            <a:off x="1678596" y="3554289"/>
            <a:ext cx="144193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err="1">
                <a:solidFill>
                  <a:srgbClr val="012640"/>
                </a:solidFill>
                <a:cs typeface="Arial"/>
              </a:rPr>
              <a:t>Flatten</a:t>
            </a:r>
            <a:r>
              <a:rPr lang="ko-KR" altLang="en-US" sz="1600" b="1">
                <a:solidFill>
                  <a:srgbClr val="012640"/>
                </a:solidFill>
                <a:cs typeface="Arial"/>
              </a:rPr>
              <a:t> </a:t>
            </a:r>
            <a:r>
              <a:rPr lang="ko-KR" altLang="en-US" sz="1600" b="1" err="1">
                <a:solidFill>
                  <a:srgbClr val="012640"/>
                </a:solidFill>
                <a:cs typeface="Arial"/>
              </a:rPr>
              <a:t>Layer</a:t>
            </a:r>
            <a:endParaRPr lang="ko-KR" altLang="en-US" sz="1600" b="1">
              <a:solidFill>
                <a:srgbClr val="01264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9838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E83D6E-61D4-4719-BD6F-668B73FA9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29B4F2-0F80-49A2-819E-020140E44E69}"/>
              </a:ext>
            </a:extLst>
          </p:cNvPr>
          <p:cNvSpPr/>
          <p:nvPr/>
        </p:nvSpPr>
        <p:spPr>
          <a:xfrm>
            <a:off x="650240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57B67-B77D-44F0-83CD-991B186872B5}"/>
              </a:ext>
            </a:extLst>
          </p:cNvPr>
          <p:cNvSpPr txBox="1"/>
          <p:nvPr/>
        </p:nvSpPr>
        <p:spPr>
          <a:xfrm flipH="1">
            <a:off x="809243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</a:rPr>
              <a:t>A table of Contents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010B3-A695-4D53-9C79-11CA14A89998}"/>
              </a:ext>
            </a:extLst>
          </p:cNvPr>
          <p:cNvSpPr txBox="1"/>
          <p:nvPr/>
        </p:nvSpPr>
        <p:spPr>
          <a:xfrm flipH="1">
            <a:off x="809243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FE62E9-2E0E-4D27-84D6-6F22B24C5B1E}"/>
              </a:ext>
            </a:extLst>
          </p:cNvPr>
          <p:cNvGrpSpPr/>
          <p:nvPr/>
        </p:nvGrpSpPr>
        <p:grpSpPr>
          <a:xfrm>
            <a:off x="7308249" y="2525186"/>
            <a:ext cx="2009011" cy="523220"/>
            <a:chOff x="1191929" y="2733040"/>
            <a:chExt cx="2009011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5998EC-A418-4202-A0CC-414AEC008F45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#5,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20F21D-9D82-43B0-B4BF-65E48F24E63B}"/>
                </a:ext>
              </a:extLst>
            </p:cNvPr>
            <p:cNvSpPr txBox="1"/>
            <p:nvPr/>
          </p:nvSpPr>
          <p:spPr>
            <a:xfrm>
              <a:off x="1976118" y="2733040"/>
              <a:ext cx="12248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Result</a:t>
              </a:r>
              <a:endParaRPr lang="ko-KR" altLang="en-US" sz="28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C97A2E-879D-46C5-8736-BF8F95337669}"/>
              </a:ext>
            </a:extLst>
          </p:cNvPr>
          <p:cNvGrpSpPr/>
          <p:nvPr/>
        </p:nvGrpSpPr>
        <p:grpSpPr>
          <a:xfrm>
            <a:off x="7308249" y="3515806"/>
            <a:ext cx="2062103" cy="523220"/>
            <a:chOff x="1191929" y="2733040"/>
            <a:chExt cx="2062103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8BF873-F478-461A-A86E-FB3E232B09C2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#6,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926914-FB83-4E11-AC28-43BC8F7DB9DD}"/>
                </a:ext>
              </a:extLst>
            </p:cNvPr>
            <p:cNvSpPr txBox="1"/>
            <p:nvPr/>
          </p:nvSpPr>
          <p:spPr>
            <a:xfrm>
              <a:off x="1976118" y="2733040"/>
              <a:ext cx="12779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Q &amp; A</a:t>
              </a:r>
              <a:endParaRPr lang="ko-KR" altLang="en-US" sz="28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7366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>
                <a:solidFill>
                  <a:srgbClr val="012640"/>
                </a:solidFill>
              </a:rPr>
              <a:t>Part 5</a:t>
            </a:r>
            <a:endParaRPr lang="ko-KR" altLang="en-US" sz="1600" b="1">
              <a:solidFill>
                <a:srgbClr val="01264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59116"/>
            <a:ext cx="928314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b="1">
                <a:solidFill>
                  <a:srgbClr val="012640"/>
                </a:solidFill>
                <a:latin typeface="나눔스퀘어 ExtraBold" panose="020B0600000101010101" pitchFamily="50" charset="-127"/>
                <a:ea typeface="나눔스퀘어 ExtraBold"/>
              </a:rPr>
              <a:t>Result – </a:t>
            </a:r>
            <a:r>
              <a:rPr lang="en-US" sz="3600" b="1">
                <a:solidFill>
                  <a:srgbClr val="012640"/>
                </a:solidFill>
                <a:ea typeface="+mn-lt"/>
                <a:cs typeface="+mn-lt"/>
              </a:rPr>
              <a:t>Predict malware image with CNN</a:t>
            </a:r>
            <a:endParaRPr lang="en-US" sz="3600">
              <a:solidFill>
                <a:srgbClr val="012640"/>
              </a:solidFill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22950-1501-417F-8FCF-A529813DD95E}"/>
              </a:ext>
            </a:extLst>
          </p:cNvPr>
          <p:cNvSpPr txBox="1"/>
          <p:nvPr/>
        </p:nvSpPr>
        <p:spPr>
          <a:xfrm>
            <a:off x="211878" y="4408230"/>
            <a:ext cx="2942492" cy="1714059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err="1">
                <a:solidFill>
                  <a:srgbClr val="012640"/>
                </a:solidFill>
                <a:cs typeface="Arial"/>
              </a:rPr>
              <a:t>Total</a:t>
            </a:r>
            <a:r>
              <a:rPr lang="ko-KR" altLang="en-US" b="1">
                <a:solidFill>
                  <a:srgbClr val="012640"/>
                </a:solidFill>
                <a:cs typeface="Arial"/>
              </a:rPr>
              <a:t> 404 </a:t>
            </a:r>
            <a:r>
              <a:rPr lang="ko-KR" altLang="en-US" b="1" err="1">
                <a:solidFill>
                  <a:srgbClr val="012640"/>
                </a:solidFill>
                <a:cs typeface="Arial"/>
              </a:rPr>
              <a:t>images</a:t>
            </a:r>
            <a:br>
              <a:rPr lang="en-US" altLang="ko-KR" sz="1600">
                <a:solidFill>
                  <a:srgbClr val="012640"/>
                </a:solidFill>
              </a:rPr>
            </a:br>
            <a:r>
              <a:rPr lang="ko-KR" altLang="en-US" sz="1200" b="1">
                <a:solidFill>
                  <a:srgbClr val="012640"/>
                </a:solidFill>
                <a:cs typeface="Arial"/>
              </a:rPr>
              <a:t>(</a:t>
            </a:r>
            <a:r>
              <a:rPr lang="ko-KR" altLang="en-US" sz="1200" b="1" err="1">
                <a:solidFill>
                  <a:srgbClr val="012640"/>
                </a:solidFill>
                <a:cs typeface="Arial"/>
              </a:rPr>
              <a:t>mal</a:t>
            </a:r>
            <a:r>
              <a:rPr lang="ko-KR" altLang="en-US" sz="1200" b="1">
                <a:solidFill>
                  <a:srgbClr val="012640"/>
                </a:solidFill>
                <a:cs typeface="Arial"/>
              </a:rPr>
              <a:t> : 202, </a:t>
            </a:r>
            <a:r>
              <a:rPr lang="ko-KR" altLang="en-US" sz="1200" b="1" err="1">
                <a:solidFill>
                  <a:srgbClr val="012640"/>
                </a:solidFill>
                <a:cs typeface="Arial"/>
              </a:rPr>
              <a:t>nor</a:t>
            </a:r>
            <a:r>
              <a:rPr lang="ko-KR" altLang="en-US" sz="1200" b="1">
                <a:solidFill>
                  <a:srgbClr val="012640"/>
                </a:solidFill>
                <a:cs typeface="Arial"/>
              </a:rPr>
              <a:t> : 200)</a:t>
            </a:r>
            <a:endParaRPr lang="ko-KR" altLang="en-US">
              <a:solidFill>
                <a:srgbClr val="012640"/>
              </a:solidFill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err="1">
                <a:solidFill>
                  <a:srgbClr val="012640"/>
                </a:solidFill>
                <a:cs typeface="Arial"/>
              </a:rPr>
              <a:t>Train</a:t>
            </a:r>
            <a:r>
              <a:rPr lang="ko-KR" altLang="en-US" sz="1400" b="1">
                <a:solidFill>
                  <a:srgbClr val="012640"/>
                </a:solidFill>
                <a:cs typeface="Arial"/>
              </a:rPr>
              <a:t> </a:t>
            </a:r>
            <a:r>
              <a:rPr lang="ko-KR" altLang="en-US" sz="1400" b="1" err="1">
                <a:solidFill>
                  <a:srgbClr val="012640"/>
                </a:solidFill>
                <a:cs typeface="Arial"/>
              </a:rPr>
              <a:t>data</a:t>
            </a:r>
            <a:r>
              <a:rPr lang="ko-KR" altLang="en-US" sz="1400" b="1">
                <a:solidFill>
                  <a:srgbClr val="012640"/>
                </a:solidFill>
                <a:cs typeface="Arial"/>
              </a:rPr>
              <a:t> : 242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err="1">
                <a:solidFill>
                  <a:srgbClr val="012640"/>
                </a:solidFill>
                <a:cs typeface="Arial"/>
              </a:rPr>
              <a:t>Test</a:t>
            </a:r>
            <a:r>
              <a:rPr lang="ko-KR" altLang="en-US" sz="1400" b="1">
                <a:solidFill>
                  <a:srgbClr val="012640"/>
                </a:solidFill>
                <a:cs typeface="Arial"/>
              </a:rPr>
              <a:t> </a:t>
            </a:r>
            <a:r>
              <a:rPr lang="ko-KR" altLang="en-US" sz="1400" b="1" err="1">
                <a:solidFill>
                  <a:srgbClr val="012640"/>
                </a:solidFill>
                <a:cs typeface="Arial"/>
              </a:rPr>
              <a:t>data</a:t>
            </a:r>
            <a:r>
              <a:rPr lang="ko-KR" altLang="en-US" sz="1400" b="1">
                <a:solidFill>
                  <a:srgbClr val="012640"/>
                </a:solidFill>
                <a:cs typeface="Arial"/>
              </a:rPr>
              <a:t> : 162</a:t>
            </a:r>
            <a:endParaRPr lang="en-US" altLang="ko-KR" sz="1400" b="1">
              <a:solidFill>
                <a:srgbClr val="012640"/>
              </a:solidFill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12640"/>
                </a:solidFill>
                <a:cs typeface="Arial"/>
              </a:rPr>
              <a:t>(클래스 비율 일정)</a:t>
            </a: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B1BFE8C9-6E2F-4744-BE20-E54F896C1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792" y="1727159"/>
            <a:ext cx="2461847" cy="2450124"/>
          </a:xfrm>
          <a:prstGeom prst="rect">
            <a:avLst/>
          </a:prstGeom>
          <a:ln>
            <a:noFill/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AD5A81F-0BF4-45F4-8E70-D386B23D351A}"/>
              </a:ext>
            </a:extLst>
          </p:cNvPr>
          <p:cNvGrpSpPr/>
          <p:nvPr/>
        </p:nvGrpSpPr>
        <p:grpSpPr>
          <a:xfrm>
            <a:off x="649007" y="1422360"/>
            <a:ext cx="1406770" cy="2754924"/>
            <a:chOff x="586154" y="1471246"/>
            <a:chExt cx="1770185" cy="3341076"/>
          </a:xfrm>
        </p:grpSpPr>
        <p:pic>
          <p:nvPicPr>
            <p:cNvPr id="3" name="그림 6">
              <a:extLst>
                <a:ext uri="{FF2B5EF4-FFF2-40B4-BE49-F238E27FC236}">
                  <a16:creationId xmlns:a16="http://schemas.microsoft.com/office/drawing/2014/main" id="{90309EDC-54E6-48AB-8CBF-EB0C982D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154" y="1471246"/>
              <a:ext cx="1301263" cy="1301263"/>
            </a:xfrm>
            <a:prstGeom prst="rect">
              <a:avLst/>
            </a:prstGeom>
          </p:spPr>
        </p:pic>
        <p:pic>
          <p:nvPicPr>
            <p:cNvPr id="10" name="그림 6">
              <a:extLst>
                <a:ext uri="{FF2B5EF4-FFF2-40B4-BE49-F238E27FC236}">
                  <a16:creationId xmlns:a16="http://schemas.microsoft.com/office/drawing/2014/main" id="{9E509E1E-E776-4CA1-9F6C-C43375264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892" y="2479430"/>
              <a:ext cx="1301263" cy="1301263"/>
            </a:xfrm>
            <a:prstGeom prst="rect">
              <a:avLst/>
            </a:prstGeom>
          </p:spPr>
        </p:pic>
        <p:pic>
          <p:nvPicPr>
            <p:cNvPr id="11" name="그림 6">
              <a:extLst>
                <a:ext uri="{FF2B5EF4-FFF2-40B4-BE49-F238E27FC236}">
                  <a16:creationId xmlns:a16="http://schemas.microsoft.com/office/drawing/2014/main" id="{AA6EB3CF-DAF1-4937-93A9-D77BB3AF8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5076" y="3511059"/>
              <a:ext cx="1301263" cy="1301263"/>
            </a:xfrm>
            <a:prstGeom prst="rect">
              <a:avLst/>
            </a:prstGeom>
          </p:spPr>
        </p:pic>
      </p:grp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48BDD0C-5283-467A-83E8-76515FCFA3AC}"/>
              </a:ext>
            </a:extLst>
          </p:cNvPr>
          <p:cNvSpPr/>
          <p:nvPr/>
        </p:nvSpPr>
        <p:spPr>
          <a:xfrm>
            <a:off x="2731552" y="2825670"/>
            <a:ext cx="685332" cy="484631"/>
          </a:xfrm>
          <a:prstGeom prst="rightArrow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264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82F15D-FA89-4560-9719-E37660A38216}"/>
              </a:ext>
            </a:extLst>
          </p:cNvPr>
          <p:cNvSpPr txBox="1"/>
          <p:nvPr/>
        </p:nvSpPr>
        <p:spPr>
          <a:xfrm>
            <a:off x="3550469" y="4523485"/>
            <a:ext cx="2942492" cy="1483548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err="1">
                <a:solidFill>
                  <a:srgbClr val="012640"/>
                </a:solidFill>
                <a:cs typeface="Arial"/>
              </a:rPr>
              <a:t>Classification</a:t>
            </a:r>
            <a:r>
              <a:rPr lang="ko-KR" altLang="en-US" b="1">
                <a:solidFill>
                  <a:srgbClr val="012640"/>
                </a:solidFill>
                <a:cs typeface="Arial"/>
              </a:rPr>
              <a:t> </a:t>
            </a:r>
            <a:r>
              <a:rPr lang="ko-KR" altLang="en-US" b="1" err="1">
                <a:solidFill>
                  <a:srgbClr val="012640"/>
                </a:solidFill>
                <a:cs typeface="Arial"/>
              </a:rPr>
              <a:t>with</a:t>
            </a:r>
            <a:r>
              <a:rPr lang="ko-KR" altLang="en-US" b="1">
                <a:solidFill>
                  <a:srgbClr val="012640"/>
                </a:solidFill>
                <a:cs typeface="Arial"/>
              </a:rPr>
              <a:t> CNN</a:t>
            </a:r>
            <a:endParaRPr lang="ko-KR" altLang="en-US">
              <a:solidFill>
                <a:srgbClr val="012640"/>
              </a:solidFill>
              <a:cs typeface="Arial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err="1">
                <a:solidFill>
                  <a:srgbClr val="012640"/>
                </a:solidFill>
                <a:cs typeface="Arial"/>
              </a:rPr>
              <a:t>Training</a:t>
            </a:r>
            <a:r>
              <a:rPr lang="ko-KR" altLang="en-US" sz="1600" b="1">
                <a:solidFill>
                  <a:srgbClr val="012640"/>
                </a:solidFill>
                <a:cs typeface="Arial"/>
              </a:rPr>
              <a:t> </a:t>
            </a:r>
            <a:r>
              <a:rPr lang="ko-KR" altLang="en-US" sz="1600" b="1" err="1">
                <a:solidFill>
                  <a:srgbClr val="012640"/>
                </a:solidFill>
                <a:cs typeface="Arial"/>
              </a:rPr>
              <a:t>strategy</a:t>
            </a:r>
            <a:endParaRPr lang="ko-KR" sz="1600" b="1" i="1">
              <a:solidFill>
                <a:srgbClr val="012640"/>
              </a:solidFill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400" err="1">
                <a:solidFill>
                  <a:srgbClr val="012640"/>
                </a:solidFill>
                <a:cs typeface="Arial"/>
              </a:rPr>
              <a:t>Batch</a:t>
            </a:r>
            <a:r>
              <a:rPr lang="ko-KR" altLang="en-US" sz="1400">
                <a:solidFill>
                  <a:srgbClr val="012640"/>
                </a:solidFill>
                <a:cs typeface="Arial"/>
              </a:rPr>
              <a:t> </a:t>
            </a:r>
            <a:r>
              <a:rPr lang="ko-KR" altLang="en-US" sz="1400" err="1">
                <a:solidFill>
                  <a:srgbClr val="012640"/>
                </a:solidFill>
                <a:cs typeface="Arial"/>
              </a:rPr>
              <a:t>size</a:t>
            </a:r>
            <a:r>
              <a:rPr lang="ko-KR" altLang="en-US" sz="1400">
                <a:solidFill>
                  <a:srgbClr val="012640"/>
                </a:solidFill>
                <a:cs typeface="Arial"/>
              </a:rPr>
              <a:t> : 3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ko-KR" altLang="en-US" sz="1400" err="1">
                <a:solidFill>
                  <a:srgbClr val="012640"/>
                </a:solidFill>
                <a:cs typeface="Arial"/>
              </a:rPr>
              <a:t>Epoch</a:t>
            </a:r>
            <a:r>
              <a:rPr lang="ko-KR" altLang="en-US" sz="1400">
                <a:solidFill>
                  <a:srgbClr val="012640"/>
                </a:solidFill>
                <a:cs typeface="Arial"/>
              </a:rPr>
              <a:t> : 12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3A1C026-141C-45AB-9949-31ABE160BD46}"/>
              </a:ext>
            </a:extLst>
          </p:cNvPr>
          <p:cNvSpPr/>
          <p:nvPr/>
        </p:nvSpPr>
        <p:spPr>
          <a:xfrm>
            <a:off x="6623613" y="2825669"/>
            <a:ext cx="661885" cy="484631"/>
          </a:xfrm>
          <a:prstGeom prst="rightArrow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1264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E79710-BA3E-40CE-A7E4-AF206A51DD4E}"/>
              </a:ext>
            </a:extLst>
          </p:cNvPr>
          <p:cNvSpPr txBox="1"/>
          <p:nvPr/>
        </p:nvSpPr>
        <p:spPr>
          <a:xfrm>
            <a:off x="1838493" y="1392521"/>
            <a:ext cx="210985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400" b="1" err="1">
                <a:solidFill>
                  <a:srgbClr val="012640"/>
                </a:solidFill>
                <a:cs typeface="Arial"/>
              </a:rPr>
              <a:t>AgentTesla-exe</a:t>
            </a:r>
            <a:endParaRPr lang="ko-KR" altLang="en-US" sz="1400" b="1">
              <a:solidFill>
                <a:srgbClr val="01264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b="1" err="1">
                <a:solidFill>
                  <a:srgbClr val="012640"/>
                </a:solidFill>
                <a:cs typeface="Arial"/>
              </a:rPr>
              <a:t>Loki-exe</a:t>
            </a:r>
            <a:endParaRPr lang="ko-KR" altLang="en-US" sz="1400" b="1">
              <a:solidFill>
                <a:srgbClr val="01264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b="1">
                <a:solidFill>
                  <a:srgbClr val="012640"/>
                </a:solidFill>
                <a:cs typeface="Arial"/>
              </a:rPr>
              <a:t>RemcosRAT-exe</a:t>
            </a:r>
          </a:p>
          <a:p>
            <a:pPr marL="285750" indent="-285750">
              <a:buFont typeface="Arial"/>
              <a:buChar char="•"/>
            </a:pPr>
            <a:endParaRPr lang="ko-KR" altLang="en-US" sz="1400">
              <a:solidFill>
                <a:srgbClr val="012640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 b="1" err="1">
                <a:solidFill>
                  <a:srgbClr val="012640"/>
                </a:solidFill>
                <a:cs typeface="Arial"/>
              </a:rPr>
              <a:t>Normal</a:t>
            </a:r>
            <a:r>
              <a:rPr lang="ko-KR" altLang="en-US" sz="1400" b="1">
                <a:solidFill>
                  <a:srgbClr val="012640"/>
                </a:solidFill>
                <a:cs typeface="Arial"/>
              </a:rPr>
              <a:t> </a:t>
            </a:r>
            <a:r>
              <a:rPr lang="ko-KR" altLang="en-US" sz="1400" b="1" err="1">
                <a:solidFill>
                  <a:srgbClr val="012640"/>
                </a:solidFill>
                <a:cs typeface="Arial"/>
              </a:rPr>
              <a:t>exe</a:t>
            </a:r>
            <a:r>
              <a:rPr lang="ko-KR" altLang="en-US" sz="1400" b="1">
                <a:solidFill>
                  <a:srgbClr val="012640"/>
                </a:solidFill>
                <a:cs typeface="Arial"/>
              </a:rPr>
              <a:t> </a:t>
            </a:r>
            <a:r>
              <a:rPr lang="en-US" altLang="ko-KR" sz="1400" b="1">
                <a:solidFill>
                  <a:srgbClr val="012640"/>
                </a:solidFill>
                <a:cs typeface="Arial"/>
              </a:rPr>
              <a:t>F</a:t>
            </a:r>
            <a:r>
              <a:rPr lang="ko-KR" altLang="en-US" sz="1400" b="1" err="1">
                <a:solidFill>
                  <a:srgbClr val="012640"/>
                </a:solidFill>
                <a:cs typeface="Arial"/>
              </a:rPr>
              <a:t>iles</a:t>
            </a:r>
            <a:endParaRPr lang="ko-KR" altLang="en-US" sz="1400" b="1">
              <a:solidFill>
                <a:srgbClr val="012640"/>
              </a:solidFill>
              <a:cs typeface="Arial"/>
            </a:endParaRPr>
          </a:p>
        </p:txBody>
      </p:sp>
      <p:graphicFrame>
        <p:nvGraphicFramePr>
          <p:cNvPr id="2" name="표 8">
            <a:extLst>
              <a:ext uri="{FF2B5EF4-FFF2-40B4-BE49-F238E27FC236}">
                <a16:creationId xmlns:a16="http://schemas.microsoft.com/office/drawing/2014/main" id="{9E718ABF-5D23-4D33-B93D-AEC767910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97406"/>
              </p:ext>
            </p:extLst>
          </p:nvPr>
        </p:nvGraphicFramePr>
        <p:xfrm>
          <a:off x="7424945" y="1170312"/>
          <a:ext cx="4487571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83">
                  <a:extLst>
                    <a:ext uri="{9D8B030D-6E8A-4147-A177-3AD203B41FA5}">
                      <a16:colId xmlns:a16="http://schemas.microsoft.com/office/drawing/2014/main" val="2494647986"/>
                    </a:ext>
                  </a:extLst>
                </a:gridCol>
                <a:gridCol w="907947">
                  <a:extLst>
                    <a:ext uri="{9D8B030D-6E8A-4147-A177-3AD203B41FA5}">
                      <a16:colId xmlns:a16="http://schemas.microsoft.com/office/drawing/2014/main" val="180498097"/>
                    </a:ext>
                  </a:extLst>
                </a:gridCol>
                <a:gridCol w="907947">
                  <a:extLst>
                    <a:ext uri="{9D8B030D-6E8A-4147-A177-3AD203B41FA5}">
                      <a16:colId xmlns:a16="http://schemas.microsoft.com/office/drawing/2014/main" val="1417825226"/>
                    </a:ext>
                  </a:extLst>
                </a:gridCol>
                <a:gridCol w="907947">
                  <a:extLst>
                    <a:ext uri="{9D8B030D-6E8A-4147-A177-3AD203B41FA5}">
                      <a16:colId xmlns:a16="http://schemas.microsoft.com/office/drawing/2014/main" val="2265685984"/>
                    </a:ext>
                  </a:extLst>
                </a:gridCol>
                <a:gridCol w="907947">
                  <a:extLst>
                    <a:ext uri="{9D8B030D-6E8A-4147-A177-3AD203B41FA5}">
                      <a16:colId xmlns:a16="http://schemas.microsoft.com/office/drawing/2014/main" val="4229320611"/>
                    </a:ext>
                  </a:extLst>
                </a:gridCol>
              </a:tblGrid>
              <a:tr h="3755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Train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600"/>
                        <a:t>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/>
                        <a:t>Train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600"/>
                        <a:t>acc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Test 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Test acc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892213"/>
                  </a:ext>
                </a:extLst>
              </a:tr>
              <a:tr h="340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0.9005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0.6364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0.5359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0.7716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025602"/>
                  </a:ext>
                </a:extLst>
              </a:tr>
              <a:tr h="333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0.5314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0.7686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0.5839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0.5494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107990"/>
                  </a:ext>
                </a:extLst>
              </a:tr>
              <a:tr h="340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0.4972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0.8099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0.5106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0.7531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4953622"/>
                  </a:ext>
                </a:extLst>
              </a:tr>
              <a:tr h="347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0.4135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0.8926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0.4812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0.8333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503029"/>
                  </a:ext>
                </a:extLst>
              </a:tr>
              <a:tr h="340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0.3705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0.9132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0.5511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0.8210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8571795"/>
                  </a:ext>
                </a:extLst>
              </a:tr>
              <a:tr h="340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0.3505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0.9421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0.4857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0.8457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389212"/>
                  </a:ext>
                </a:extLst>
              </a:tr>
              <a:tr h="333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0.3252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0.9628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0.4414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0.8580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923796"/>
                  </a:ext>
                </a:extLst>
              </a:tr>
              <a:tr h="3338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0.3094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0.9628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0.4303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0.8580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784277"/>
                  </a:ext>
                </a:extLst>
              </a:tr>
              <a:tr h="3338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0.2922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0.9669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0.4329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0.8765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926687"/>
                  </a:ext>
                </a:extLst>
              </a:tr>
              <a:tr h="3338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0.2766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0.9711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0.4650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0.8580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998962"/>
                  </a:ext>
                </a:extLst>
              </a:tr>
              <a:tr h="3338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0.2641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0.9752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0.4744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0.8580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493235"/>
                  </a:ext>
                </a:extLst>
              </a:tr>
              <a:tr h="33382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0.2552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0.9752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0.4103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1800">
                          <a:solidFill>
                            <a:srgbClr val="012640"/>
                          </a:solidFill>
                        </a:rPr>
                        <a:t>0.8642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5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85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5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9235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F7E7FD-5B2C-4C7B-B498-C80630F33F53}"/>
              </a:ext>
            </a:extLst>
          </p:cNvPr>
          <p:cNvGrpSpPr/>
          <p:nvPr/>
        </p:nvGrpSpPr>
        <p:grpSpPr>
          <a:xfrm>
            <a:off x="826794" y="1646091"/>
            <a:ext cx="3002665" cy="4161689"/>
            <a:chOff x="989354" y="1453051"/>
            <a:chExt cx="3002665" cy="416168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EEF698-CD8D-4DBD-B915-DFB00393B1DE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9947B7-9F0D-41A6-9B76-D0D6448A2F7A}"/>
                </a:ext>
              </a:extLst>
            </p:cNvPr>
            <p:cNvSpPr txBox="1"/>
            <p:nvPr/>
          </p:nvSpPr>
          <p:spPr>
            <a:xfrm flipH="1">
              <a:off x="1349699" y="5035617"/>
              <a:ext cx="22616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>
                  <a:solidFill>
                    <a:srgbClr val="012640"/>
                  </a:solidFill>
                </a:rPr>
                <a:t>Data-set</a:t>
              </a:r>
              <a:r>
                <a:rPr lang="ko-KR" altLang="en-US" b="1">
                  <a:solidFill>
                    <a:srgbClr val="012640"/>
                  </a:solidFill>
                </a:rPr>
                <a:t> 활용 가능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1752E51-387D-4A9A-8CE1-B506ED786885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182F30D-2013-4BCB-8FAA-E343BB5ECE85}"/>
              </a:ext>
            </a:extLst>
          </p:cNvPr>
          <p:cNvGrpSpPr/>
          <p:nvPr/>
        </p:nvGrpSpPr>
        <p:grpSpPr>
          <a:xfrm>
            <a:off x="4599943" y="1646091"/>
            <a:ext cx="3002665" cy="4161689"/>
            <a:chOff x="989354" y="1453051"/>
            <a:chExt cx="3002665" cy="4161689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E5F1E685-8436-427F-B992-440FCA90FAF9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E92F5C-3407-4A1D-926D-1D7CB6288FFB}"/>
                </a:ext>
              </a:extLst>
            </p:cNvPr>
            <p:cNvSpPr txBox="1"/>
            <p:nvPr/>
          </p:nvSpPr>
          <p:spPr>
            <a:xfrm flipH="1">
              <a:off x="1141408" y="5035617"/>
              <a:ext cx="2698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012640"/>
                  </a:solidFill>
                </a:rPr>
                <a:t>손쉬운 이미지 변경 가능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C27E663-EF1D-4186-9145-3AFFBB30E9F6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F67FE0-41F0-4D39-9EFE-3DBD0B9AA29F}"/>
              </a:ext>
            </a:extLst>
          </p:cNvPr>
          <p:cNvGrpSpPr/>
          <p:nvPr/>
        </p:nvGrpSpPr>
        <p:grpSpPr>
          <a:xfrm>
            <a:off x="8373092" y="1646091"/>
            <a:ext cx="3002665" cy="4161689"/>
            <a:chOff x="989354" y="1453051"/>
            <a:chExt cx="3002665" cy="4161689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7EE3430-1A2E-47B2-A04C-314FFE5D238B}"/>
                </a:ext>
              </a:extLst>
            </p:cNvPr>
            <p:cNvSpPr/>
            <p:nvPr/>
          </p:nvSpPr>
          <p:spPr>
            <a:xfrm>
              <a:off x="989354" y="1453051"/>
              <a:ext cx="3002665" cy="30026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67EA438-5C8B-44AA-8AC6-E58944798855}"/>
                </a:ext>
              </a:extLst>
            </p:cNvPr>
            <p:cNvSpPr txBox="1"/>
            <p:nvPr/>
          </p:nvSpPr>
          <p:spPr>
            <a:xfrm flipH="1">
              <a:off x="1444206" y="5035617"/>
              <a:ext cx="2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err="1">
                  <a:solidFill>
                    <a:srgbClr val="012640"/>
                  </a:solidFill>
                </a:rPr>
                <a:t>딥러닝에</a:t>
              </a:r>
              <a:r>
                <a:rPr lang="ko-KR" altLang="en-US" b="1">
                  <a:solidFill>
                    <a:srgbClr val="012640"/>
                  </a:solidFill>
                </a:rPr>
                <a:t> 사용가능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F8181C3-65EF-4C06-8767-F8278DD98B22}"/>
                </a:ext>
              </a:extLst>
            </p:cNvPr>
            <p:cNvCxnSpPr/>
            <p:nvPr/>
          </p:nvCxnSpPr>
          <p:spPr>
            <a:xfrm>
              <a:off x="2123656" y="561474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래픽 11" descr="문서">
            <a:extLst>
              <a:ext uri="{FF2B5EF4-FFF2-40B4-BE49-F238E27FC236}">
                <a16:creationId xmlns:a16="http://schemas.microsoft.com/office/drawing/2014/main" id="{C8D7A2CC-9802-41E1-8478-D38805406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9012" y="2198469"/>
            <a:ext cx="1897907" cy="1897907"/>
          </a:xfrm>
          <a:prstGeom prst="rect">
            <a:avLst/>
          </a:prstGeom>
        </p:spPr>
      </p:pic>
      <p:pic>
        <p:nvPicPr>
          <p:cNvPr id="6148" name="Picture 4" descr="edit 4 icon">
            <a:extLst>
              <a:ext uri="{FF2B5EF4-FFF2-40B4-BE49-F238E27FC236}">
                <a16:creationId xmlns:a16="http://schemas.microsoft.com/office/drawing/2014/main" id="{781189CA-8414-42BF-8DC8-5C0E8868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997" y="2362420"/>
            <a:ext cx="1570006" cy="157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obot icon">
            <a:extLst>
              <a:ext uri="{FF2B5EF4-FFF2-40B4-BE49-F238E27FC236}">
                <a16:creationId xmlns:a16="http://schemas.microsoft.com/office/drawing/2014/main" id="{88EF7D88-976A-48AC-917D-7EC64CD8E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668" y="2382666"/>
            <a:ext cx="1529511" cy="152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573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604148" y="435193"/>
            <a:ext cx="2284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&amp; A</a:t>
            </a:r>
            <a:endParaRPr lang="ko-KR" altLang="en-US" sz="5400" b="1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악성코드 차단 - Cisco AMP Advanced Malware Protection - Cisco">
            <a:extLst>
              <a:ext uri="{FF2B5EF4-FFF2-40B4-BE49-F238E27FC236}">
                <a16:creationId xmlns:a16="http://schemas.microsoft.com/office/drawing/2014/main" id="{923B7C49-E4BA-4FA8-82CA-73842FF02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B253996-9806-40AB-89EA-69B28BD22D4E}"/>
              </a:ext>
            </a:extLst>
          </p:cNvPr>
          <p:cNvSpPr/>
          <p:nvPr/>
        </p:nvSpPr>
        <p:spPr>
          <a:xfrm>
            <a:off x="426720" y="3465512"/>
            <a:ext cx="5669280" cy="3001327"/>
          </a:xfrm>
          <a:prstGeom prst="rect">
            <a:avLst/>
          </a:prstGeom>
          <a:solidFill>
            <a:schemeClr val="accent1">
              <a:alpha val="9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45643F-20C1-4F46-A6F5-B1AF67DE2139}"/>
              </a:ext>
            </a:extLst>
          </p:cNvPr>
          <p:cNvGrpSpPr/>
          <p:nvPr/>
        </p:nvGrpSpPr>
        <p:grpSpPr>
          <a:xfrm>
            <a:off x="657911" y="3708260"/>
            <a:ext cx="3830087" cy="1363554"/>
            <a:chOff x="2700072" y="2021840"/>
            <a:chExt cx="5215327" cy="18567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E11296-29DB-4C93-ABB1-179A9F33DBFD}"/>
                </a:ext>
              </a:extLst>
            </p:cNvPr>
            <p:cNvSpPr txBox="1"/>
            <p:nvPr/>
          </p:nvSpPr>
          <p:spPr>
            <a:xfrm>
              <a:off x="2700072" y="2021840"/>
              <a:ext cx="1881982" cy="712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>
                  <a:solidFill>
                    <a:schemeClr val="bg1"/>
                  </a:solidFill>
                </a:rPr>
                <a:t>Part 1,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2700072" y="2747009"/>
              <a:ext cx="5215327" cy="1131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Introduction</a:t>
              </a:r>
              <a:endParaRPr lang="ko-KR" altLang="en-US" sz="48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35D685-E857-412B-B329-3CB891BFC18D}"/>
              </a:ext>
            </a:extLst>
          </p:cNvPr>
          <p:cNvGrpSpPr/>
          <p:nvPr/>
        </p:nvGrpSpPr>
        <p:grpSpPr>
          <a:xfrm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BCD124-DCF0-4202-978A-108DDA10279A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764881C-1A3A-43E0-BF55-E4D9B160C388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041B92-B5B8-49CA-A106-DC0C14C31D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</a:rPr>
                <a:t>1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F63BFD-8055-4554-A9B6-1863C0822462}"/>
                </a:ext>
              </a:extLst>
            </p:cNvPr>
            <p:cNvSpPr txBox="1"/>
            <p:nvPr/>
          </p:nvSpPr>
          <p:spPr>
            <a:xfrm>
              <a:off x="2908300" y="1849800"/>
              <a:ext cx="4201791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최신 데이터셋 필요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EFD358-B8A4-4BD6-841A-059043C1E70D}"/>
              </a:ext>
            </a:extLst>
          </p:cNvPr>
          <p:cNvGrpSpPr/>
          <p:nvPr/>
        </p:nvGrpSpPr>
        <p:grpSpPr>
          <a:xfrm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A8E27F-56A2-405A-8799-0E398AB4D89E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0AA8CD0-A394-4273-B961-404A536E487A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1EA45A-979E-430B-8841-BC99F2AA4C32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</a:rPr>
                <a:t>2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281490-00FE-404E-BBE9-74CACC897D89}"/>
                </a:ext>
              </a:extLst>
            </p:cNvPr>
            <p:cNvSpPr txBox="1"/>
            <p:nvPr/>
          </p:nvSpPr>
          <p:spPr>
            <a:xfrm>
              <a:off x="2908300" y="1849800"/>
              <a:ext cx="3116559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데이터셋 제작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02B3A1E-6D2B-43C2-AB2A-F668445CAB90}"/>
              </a:ext>
            </a:extLst>
          </p:cNvPr>
          <p:cNvGrpSpPr/>
          <p:nvPr/>
        </p:nvGrpSpPr>
        <p:grpSpPr>
          <a:xfrm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5161D64-3D31-4BA2-A913-518C5B6180F6}"/>
                </a:ext>
              </a:extLst>
            </p:cNvPr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B960B7-5686-4D73-9E83-FB36DC1E8D59}"/>
                </a:ext>
              </a:extLst>
            </p:cNvPr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3694E6-E242-4149-B5A7-6CF78B4B294C}"/>
                </a:ext>
              </a:extLst>
            </p:cNvPr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</a:rPr>
                <a:t>3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10C438-90E3-427E-AA9E-61BCFFF35AEA}"/>
                </a:ext>
              </a:extLst>
            </p:cNvPr>
            <p:cNvSpPr txBox="1"/>
            <p:nvPr/>
          </p:nvSpPr>
          <p:spPr>
            <a:xfrm>
              <a:off x="2908300" y="1849800"/>
              <a:ext cx="5748690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6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향후 인공지능 활용에 유용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7FA240-1C85-484B-9D36-81B2559DA1CA}"/>
              </a:ext>
            </a:extLst>
          </p:cNvPr>
          <p:cNvGrpSpPr/>
          <p:nvPr/>
        </p:nvGrpSpPr>
        <p:grpSpPr>
          <a:xfrm>
            <a:off x="0" y="2975014"/>
            <a:ext cx="12259825" cy="2443599"/>
            <a:chOff x="0" y="829534"/>
            <a:chExt cx="12259825" cy="244359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E66E005-FD2E-448D-99FB-A5C87C555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29534"/>
              <a:ext cx="12192000" cy="244359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10BC5D-3505-4C58-8647-BAA84BDB39F3}"/>
                </a:ext>
              </a:extLst>
            </p:cNvPr>
            <p:cNvSpPr txBox="1"/>
            <p:nvPr/>
          </p:nvSpPr>
          <p:spPr>
            <a:xfrm>
              <a:off x="10878700" y="2899572"/>
              <a:ext cx="13811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hlinkClick r:id="rId4"/>
                </a:rPr>
                <a:t>보안통계 </a:t>
              </a:r>
              <a:r>
                <a:rPr lang="en-US" altLang="ko-KR" sz="1000">
                  <a:hlinkClick r:id="rId4"/>
                </a:rPr>
                <a:t>| AhnLab</a:t>
              </a:r>
              <a:endParaRPr lang="ko-KR" altLang="en-US" sz="1000"/>
            </a:p>
          </p:txBody>
        </p:sp>
      </p:grp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17DC672-C667-431A-930C-ED5D6C457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1107846"/>
            <a:ext cx="9050013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00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실내, 노트북, 사람이(가) 표시된 사진&#10;&#10;자동 생성된 설명">
            <a:extLst>
              <a:ext uri="{FF2B5EF4-FFF2-40B4-BE49-F238E27FC236}">
                <a16:creationId xmlns:a16="http://schemas.microsoft.com/office/drawing/2014/main" id="{A96A07A1-3AF2-4B79-B546-8E5278C1D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5"/>
            <a:ext cx="12191999" cy="685403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0" y="3708260"/>
              <a:ext cx="4677884" cy="1411262"/>
              <a:chOff x="2700072" y="2021840"/>
              <a:chExt cx="6369748" cy="192167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700072" y="2811972"/>
                <a:ext cx="636974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Data Collection</a:t>
                </a:r>
                <a:endParaRPr lang="ko-KR" altLang="en-US" sz="4800" b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9D7F6D-7849-43FD-A4A9-7903A6C56CA9}"/>
              </a:ext>
            </a:extLst>
          </p:cNvPr>
          <p:cNvSpPr/>
          <p:nvPr/>
        </p:nvSpPr>
        <p:spPr>
          <a:xfrm>
            <a:off x="3539612" y="1880419"/>
            <a:ext cx="8148484" cy="4399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BF269-0D03-4376-AECD-8DA6D011418B}"/>
              </a:ext>
            </a:extLst>
          </p:cNvPr>
          <p:cNvSpPr txBox="1"/>
          <p:nvPr/>
        </p:nvSpPr>
        <p:spPr>
          <a:xfrm flipH="1">
            <a:off x="4664982" y="2582357"/>
            <a:ext cx="6368340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200" b="1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Daily</a:t>
            </a:r>
            <a:r>
              <a:rPr lang="ko-KR" altLang="en-US" sz="42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 </a:t>
            </a:r>
            <a:r>
              <a:rPr lang="ko-KR" altLang="en-US" sz="4200" b="1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Malware</a:t>
            </a:r>
            <a:r>
              <a:rPr lang="ko-KR" altLang="en-US" sz="42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 </a:t>
            </a:r>
            <a:r>
              <a:rPr lang="ko-KR" altLang="en-US" sz="4200" b="1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Batches</a:t>
            </a:r>
            <a:r>
              <a:rPr lang="ko-KR" altLang="en-US" sz="42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 </a:t>
            </a:r>
            <a:r>
              <a:rPr lang="ko-KR" altLang="en-US" sz="4200" b="1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Download</a:t>
            </a:r>
            <a:r>
              <a:rPr lang="en-US" altLang="ko-KR" sz="42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er</a:t>
            </a:r>
            <a:endParaRPr lang="ko-KR" altLang="en-US" sz="42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0DC48-C93B-4DCE-ACFA-03EB8CF33937}"/>
              </a:ext>
            </a:extLst>
          </p:cNvPr>
          <p:cNvSpPr txBox="1"/>
          <p:nvPr/>
        </p:nvSpPr>
        <p:spPr>
          <a:xfrm>
            <a:off x="4238779" y="4355622"/>
            <a:ext cx="696572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altLang="ko-KR" sz="2000" b="1" err="1">
                <a:solidFill>
                  <a:srgbClr val="012640"/>
                </a:solidFill>
                <a:cs typeface="Arial"/>
              </a:rPr>
              <a:t>MalwareBazaar</a:t>
            </a:r>
            <a:r>
              <a:rPr lang="en-US" altLang="ko-KR" sz="2000" b="1">
                <a:solidFill>
                  <a:schemeClr val="accent1">
                    <a:lumMod val="50000"/>
                  </a:schemeClr>
                </a:solidFill>
                <a:cs typeface="Arial"/>
              </a:rPr>
              <a:t> | Malware sample exchange (abuse.ch)</a:t>
            </a:r>
            <a:endParaRPr lang="ko-KR" altLang="en-US" sz="2000" b="1">
              <a:solidFill>
                <a:schemeClr val="accent1">
                  <a:lumMod val="50000"/>
                </a:schemeClr>
              </a:solidFill>
              <a:cs typeface="Arial"/>
            </a:endParaRPr>
          </a:p>
          <a:p>
            <a:pPr algn="just"/>
            <a:endParaRPr lang="en-US" altLang="ko-KR" sz="2000">
              <a:solidFill>
                <a:schemeClr val="accent1">
                  <a:lumMod val="50000"/>
                </a:schemeClr>
              </a:solidFill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altLang="ko-KR" sz="2000" b="1" err="1">
                <a:solidFill>
                  <a:schemeClr val="accent1">
                    <a:lumMod val="50000"/>
                  </a:schemeClr>
                </a:solidFill>
                <a:cs typeface="Arial"/>
              </a:rPr>
              <a:t>가장</a:t>
            </a:r>
            <a:r>
              <a:rPr lang="en-US" altLang="ko-KR" sz="2000" b="1">
                <a:solidFill>
                  <a:schemeClr val="accent1">
                    <a:lumMod val="50000"/>
                  </a:schemeClr>
                </a:solidFill>
                <a:cs typeface="Arial"/>
              </a:rPr>
              <a:t> </a:t>
            </a:r>
            <a:r>
              <a:rPr lang="en-US" altLang="ko-KR" sz="2000" b="1" err="1">
                <a:solidFill>
                  <a:schemeClr val="accent1">
                    <a:lumMod val="50000"/>
                  </a:schemeClr>
                </a:solidFill>
                <a:cs typeface="Arial"/>
              </a:rPr>
              <a:t>최근에</a:t>
            </a:r>
            <a:r>
              <a:rPr lang="en-US" altLang="ko-KR" sz="2000" b="1">
                <a:solidFill>
                  <a:schemeClr val="accent1">
                    <a:lumMod val="50000"/>
                  </a:schemeClr>
                </a:solidFill>
                <a:cs typeface="Arial"/>
              </a:rPr>
              <a:t> </a:t>
            </a:r>
            <a:r>
              <a:rPr lang="en-US" altLang="ko-KR" sz="2000" b="1" err="1">
                <a:solidFill>
                  <a:schemeClr val="accent1">
                    <a:lumMod val="50000"/>
                  </a:schemeClr>
                </a:solidFill>
                <a:cs typeface="Arial"/>
              </a:rPr>
              <a:t>올라온</a:t>
            </a:r>
            <a:r>
              <a:rPr lang="en-US" altLang="ko-KR" sz="2000" b="1">
                <a:solidFill>
                  <a:schemeClr val="accent1">
                    <a:lumMod val="50000"/>
                  </a:schemeClr>
                </a:solidFill>
                <a:cs typeface="Arial"/>
              </a:rPr>
              <a:t> </a:t>
            </a:r>
            <a:r>
              <a:rPr lang="en-US" altLang="ko-KR" sz="2000" b="1" err="1">
                <a:solidFill>
                  <a:schemeClr val="accent1">
                    <a:lumMod val="50000"/>
                  </a:schemeClr>
                </a:solidFill>
                <a:cs typeface="Arial"/>
              </a:rPr>
              <a:t>악성코드들을</a:t>
            </a:r>
            <a:r>
              <a:rPr lang="en-US" altLang="ko-KR" sz="2000" b="1">
                <a:solidFill>
                  <a:schemeClr val="accent1">
                    <a:lumMod val="50000"/>
                  </a:schemeClr>
                </a:solidFill>
                <a:cs typeface="Arial"/>
              </a:rPr>
              <a:t> </a:t>
            </a:r>
            <a:r>
              <a:rPr lang="en-US" altLang="ko-KR" sz="2000" b="1" err="1">
                <a:solidFill>
                  <a:schemeClr val="accent1">
                    <a:lumMod val="50000"/>
                  </a:schemeClr>
                </a:solidFill>
                <a:cs typeface="Arial"/>
              </a:rPr>
              <a:t>날짜별로</a:t>
            </a:r>
            <a:r>
              <a:rPr lang="en-US" altLang="ko-KR" sz="2000" b="1">
                <a:solidFill>
                  <a:schemeClr val="accent1">
                    <a:lumMod val="50000"/>
                  </a:schemeClr>
                </a:solidFill>
                <a:cs typeface="Arial"/>
              </a:rPr>
              <a:t> </a:t>
            </a:r>
            <a:r>
              <a:rPr lang="en-US" altLang="ko-KR" sz="2000" b="1" err="1">
                <a:solidFill>
                  <a:schemeClr val="accent1">
                    <a:lumMod val="50000"/>
                  </a:schemeClr>
                </a:solidFill>
                <a:cs typeface="Arial"/>
              </a:rPr>
              <a:t>다운받음</a:t>
            </a:r>
            <a:endParaRPr lang="en-US" altLang="ko-KR" sz="2000" b="1">
              <a:solidFill>
                <a:schemeClr val="accent1">
                  <a:lumMod val="50000"/>
                </a:schemeClr>
              </a:solidFill>
              <a:cs typeface="Arial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721F-EF50-48B1-9423-749B25E445A2}"/>
              </a:ext>
            </a:extLst>
          </p:cNvPr>
          <p:cNvCxnSpPr/>
          <p:nvPr/>
        </p:nvCxnSpPr>
        <p:spPr>
          <a:xfrm>
            <a:off x="4158727" y="4170827"/>
            <a:ext cx="6965367" cy="45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9FB8FFF6-EE03-45B8-89D4-9D971BABC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74" y="1883741"/>
            <a:ext cx="2487606" cy="4402748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F600BCB-1EFF-4A24-9410-581C3A476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02" y="92408"/>
            <a:ext cx="11191142" cy="161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52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5C1123-7252-49CA-BC66-0303D43B506F}"/>
              </a:ext>
            </a:extLst>
          </p:cNvPr>
          <p:cNvGrpSpPr/>
          <p:nvPr/>
        </p:nvGrpSpPr>
        <p:grpSpPr>
          <a:xfrm>
            <a:off x="364153" y="1322557"/>
            <a:ext cx="5961380" cy="1316503"/>
            <a:chOff x="6129190" y="1258389"/>
            <a:chExt cx="3591561" cy="13165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AEE38D-6CC7-41A2-B4AC-E22B635E630B}"/>
                </a:ext>
              </a:extLst>
            </p:cNvPr>
            <p:cNvSpPr txBox="1"/>
            <p:nvPr/>
          </p:nvSpPr>
          <p:spPr>
            <a:xfrm flipH="1">
              <a:off x="6129190" y="1258389"/>
              <a:ext cx="35915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>
                  <a:solidFill>
                    <a:srgbClr val="0126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21-07-01 ~ 21-07-31 </a:t>
              </a:r>
              <a:r>
                <a:rPr lang="ko-KR" altLang="en-US" sz="2400" b="1">
                  <a:solidFill>
                    <a:srgbClr val="0126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활용</a:t>
              </a:r>
              <a:br>
                <a:rPr lang="en-US" altLang="ko-KR" sz="2400" b="1">
                  <a:solidFill>
                    <a:srgbClr val="0126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r>
                <a:rPr lang="en-US" altLang="ko-KR" sz="2400" b="1">
                  <a:solidFill>
                    <a:srgbClr val="0126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9035 Malware Files</a:t>
              </a:r>
              <a:br>
                <a:rPr lang="en-US" altLang="ko-KR" sz="2400" b="1">
                  <a:solidFill>
                    <a:srgbClr val="0126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r>
                <a:rPr lang="en-US" altLang="ko-KR" sz="2400" b="1">
                  <a:solidFill>
                    <a:srgbClr val="0126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Download + Extract</a:t>
              </a:r>
              <a:r>
                <a:rPr lang="ko-KR" altLang="en-US" sz="2400" b="1">
                  <a:solidFill>
                    <a:srgbClr val="0126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b="1">
                  <a:solidFill>
                    <a:srgbClr val="0126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</a:t>
              </a:r>
              <a:r>
                <a:rPr lang="ko-KR" altLang="en-US" sz="2400" b="1">
                  <a:solidFill>
                    <a:srgbClr val="01264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시간 소요</a:t>
              </a:r>
              <a:endParaRPr lang="ko-KR" altLang="en-US" sz="2800" b="1">
                <a:solidFill>
                  <a:srgbClr val="0126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8C422D0-4EF4-4D16-9138-D7D4D0A7A56F}"/>
                </a:ext>
              </a:extLst>
            </p:cNvPr>
            <p:cNvCxnSpPr/>
            <p:nvPr/>
          </p:nvCxnSpPr>
          <p:spPr>
            <a:xfrm>
              <a:off x="6285002" y="2574892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CA126F88-9AB8-48D5-B0F7-9D75BF55B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070698"/>
              </p:ext>
            </p:extLst>
          </p:nvPr>
        </p:nvGraphicFramePr>
        <p:xfrm>
          <a:off x="6306820" y="1378023"/>
          <a:ext cx="5539740" cy="4734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70F6F41-7960-4F9B-B0F2-13C323E4C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78" y="2960024"/>
            <a:ext cx="3451188" cy="31844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6648B5-75C0-4DF6-B575-EC9FB2C29B19}"/>
              </a:ext>
            </a:extLst>
          </p:cNvPr>
          <p:cNvSpPr txBox="1"/>
          <p:nvPr/>
        </p:nvSpPr>
        <p:spPr>
          <a:xfrm flipH="1">
            <a:off x="1011985" y="162214"/>
            <a:ext cx="860666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Daily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 </a:t>
            </a:r>
            <a:r>
              <a:rPr lang="ko-KR" altLang="en-US" sz="3600" b="1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Malware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 </a:t>
            </a:r>
            <a:r>
              <a:rPr lang="ko-KR" altLang="en-US" sz="3600" b="1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Batches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 </a:t>
            </a:r>
            <a:r>
              <a:rPr lang="ko-KR" altLang="en-US" sz="3600" b="1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Download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er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1CC88A2-7722-407C-99A4-3EB015213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4529" y="1211207"/>
            <a:ext cx="6701304" cy="482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98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EBA6166F51A8E41A7EFD9EAA299FECF" ma:contentTypeVersion="4" ma:contentTypeDescription="새 문서를 만듭니다." ma:contentTypeScope="" ma:versionID="a5787bc8614c59484e99b6fd043aa9b0">
  <xsd:schema xmlns:xsd="http://www.w3.org/2001/XMLSchema" xmlns:xs="http://www.w3.org/2001/XMLSchema" xmlns:p="http://schemas.microsoft.com/office/2006/metadata/properties" xmlns:ns3="93145c6e-ff74-4d70-bb19-814d5c3758f5" targetNamespace="http://schemas.microsoft.com/office/2006/metadata/properties" ma:root="true" ma:fieldsID="3d8615ad65e56a4ed445379dd92d0c0e" ns3:_="">
    <xsd:import namespace="93145c6e-ff74-4d70-bb19-814d5c3758f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145c6e-ff74-4d70-bb19-814d5c3758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B35E6F9-5BB1-4E23-AB05-03D4E7B7793F}">
  <ds:schemaRefs>
    <ds:schemaRef ds:uri="93145c6e-ff74-4d70-bb19-814d5c3758f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02FF1C9-B834-4A6C-834A-9BDBD09123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D2E264-24AA-4F75-A6B7-EB4B7FAB5C36}">
  <ds:schemaRefs>
    <ds:schemaRef ds:uri="93145c6e-ff74-4d70-bb19-814d5c3758f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3350</Words>
  <Application>Microsoft Office PowerPoint</Application>
  <PresentationFormat>와이드스크린</PresentationFormat>
  <Paragraphs>515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나눔스퀘어</vt:lpstr>
      <vt:lpstr>나눔스퀘어 ExtraBold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김진하</cp:lastModifiedBy>
  <cp:revision>7</cp:revision>
  <dcterms:created xsi:type="dcterms:W3CDTF">2019-12-23T00:32:35Z</dcterms:created>
  <dcterms:modified xsi:type="dcterms:W3CDTF">2021-08-26T20:23:39Z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0x0101007EBA6166F51A8E41A7EFD9EAA299FECF</vt:lpwstr>
  </property>
</Properties>
</file>